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54"/>
  </p:notesMasterIdLst>
  <p:sldIdLst>
    <p:sldId id="256" r:id="rId2"/>
    <p:sldId id="257" r:id="rId3"/>
    <p:sldId id="258" r:id="rId4"/>
    <p:sldId id="260" r:id="rId5"/>
    <p:sldId id="264" r:id="rId6"/>
    <p:sldId id="265" r:id="rId7"/>
    <p:sldId id="266" r:id="rId8"/>
    <p:sldId id="267" r:id="rId9"/>
    <p:sldId id="268" r:id="rId10"/>
    <p:sldId id="269" r:id="rId11"/>
    <p:sldId id="270" r:id="rId12"/>
    <p:sldId id="259" r:id="rId13"/>
    <p:sldId id="313" r:id="rId14"/>
    <p:sldId id="296" r:id="rId15"/>
    <p:sldId id="262" r:id="rId16"/>
    <p:sldId id="263" r:id="rId17"/>
    <p:sldId id="287" r:id="rId18"/>
    <p:sldId id="288" r:id="rId19"/>
    <p:sldId id="289" r:id="rId20"/>
    <p:sldId id="290" r:id="rId21"/>
    <p:sldId id="291" r:id="rId22"/>
    <p:sldId id="292" r:id="rId23"/>
    <p:sldId id="299" r:id="rId24"/>
    <p:sldId id="298" r:id="rId25"/>
    <p:sldId id="300" r:id="rId26"/>
    <p:sldId id="301" r:id="rId27"/>
    <p:sldId id="302" r:id="rId28"/>
    <p:sldId id="314" r:id="rId29"/>
    <p:sldId id="315" r:id="rId30"/>
    <p:sldId id="303" r:id="rId31"/>
    <p:sldId id="307" r:id="rId32"/>
    <p:sldId id="308" r:id="rId33"/>
    <p:sldId id="306" r:id="rId34"/>
    <p:sldId id="304" r:id="rId35"/>
    <p:sldId id="311" r:id="rId36"/>
    <p:sldId id="312" r:id="rId37"/>
    <p:sldId id="305" r:id="rId38"/>
    <p:sldId id="272" r:id="rId39"/>
    <p:sldId id="273" r:id="rId40"/>
    <p:sldId id="274" r:id="rId41"/>
    <p:sldId id="275" r:id="rId42"/>
    <p:sldId id="276" r:id="rId43"/>
    <p:sldId id="277" r:id="rId44"/>
    <p:sldId id="278" r:id="rId45"/>
    <p:sldId id="279" r:id="rId46"/>
    <p:sldId id="280" r:id="rId47"/>
    <p:sldId id="281" r:id="rId48"/>
    <p:sldId id="282" r:id="rId49"/>
    <p:sldId id="283" r:id="rId50"/>
    <p:sldId id="284" r:id="rId51"/>
    <p:sldId id="285" r:id="rId52"/>
    <p:sldId id="286" r:id="rId53"/>
  </p:sldIdLst>
  <p:sldSz cx="9144000" cy="5143500" type="screen16x9"/>
  <p:notesSz cx="6858000" cy="9144000"/>
  <p:embeddedFontLst>
    <p:embeddedFont>
      <p:font typeface="Josefin Sans" panose="020B0604020202020204" charset="0"/>
      <p:regular r:id="rId55"/>
      <p:bold r:id="rId56"/>
      <p:italic r:id="rId57"/>
      <p:boldItalic r:id="rId58"/>
    </p:embeddedFont>
    <p:embeddedFont>
      <p:font typeface="Bebas Neue" panose="020B0604020202020204" charset="0"/>
      <p:regular r:id="rId59"/>
    </p:embeddedFont>
    <p:embeddedFont>
      <p:font typeface="Montserrat" panose="020B0604020202020204" charset="0"/>
      <p:regular r:id="rId60"/>
      <p:bold r:id="rId61"/>
      <p:italic r:id="rId62"/>
      <p:boldItalic r:id="rId63"/>
    </p:embeddedFont>
    <p:embeddedFont>
      <p:font typeface="Montserrat Medium" panose="020B0604020202020204" charset="0"/>
      <p:regular r:id="rId64"/>
      <p:bold r:id="rId65"/>
      <p:italic r:id="rId66"/>
      <p:boldItalic r:id="rId67"/>
    </p:embeddedFont>
    <p:embeddedFont>
      <p:font typeface="Josefin Sans Medium" panose="020B0604020202020204" charset="0"/>
      <p:regular r:id="rId68"/>
      <p:bold r:id="rId69"/>
      <p:italic r:id="rId70"/>
      <p:boldItalic r:id="rId71"/>
    </p:embeddedFont>
    <p:embeddedFont>
      <p:font typeface="Adobe Devanagari" panose="02040503050201020203" charset="0"/>
      <p:regular r:id="rId72"/>
      <p:bold r:id="rId73"/>
      <p:italic r:id="rId74"/>
      <p:boldItalic r:id="rId75"/>
    </p:embeddedFont>
    <p:embeddedFont>
      <p:font typeface="Open Sans" panose="020B0604020202020204" charset="0"/>
      <p:regular r:id="rId76"/>
      <p:bold r:id="rId77"/>
      <p:italic r:id="rId78"/>
      <p:boldItalic r:id="rId7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B779A"/>
    <a:srgbClr val="FCA34D"/>
    <a:srgbClr val="1301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56" autoAdjust="0"/>
    <p:restoredTop sz="94660"/>
  </p:normalViewPr>
  <p:slideViewPr>
    <p:cSldViewPr snapToGrid="0">
      <p:cViewPr varScale="1">
        <p:scale>
          <a:sx n="102" d="100"/>
          <a:sy n="102" d="100"/>
        </p:scale>
        <p:origin x="859"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9.fntdata"/><Relationship Id="rId68" Type="http://schemas.openxmlformats.org/officeDocument/2006/relationships/font" Target="fonts/font14.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font" Target="fonts/font25.fntdata"/><Relationship Id="rId5" Type="http://schemas.openxmlformats.org/officeDocument/2006/relationships/slide" Target="slides/slide4.xml"/><Relationship Id="rId61" Type="http://schemas.openxmlformats.org/officeDocument/2006/relationships/font" Target="fonts/font7.fntdata"/><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8.fntdata"/><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6.xml"/><Relationship Id="rId71" Type="http://schemas.openxmlformats.org/officeDocument/2006/relationships/font" Target="fonts/font17.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12.fntdata"/></Relationships>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10857312b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10857312b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21390b3a0fc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21390b3a0fc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1390b3a0fc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1390b3a0fc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36433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10712bd35d_0_1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10712bd35d_0_1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7052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10712bd35d_0_2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110712bd35d_0_2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10712bd35d_0_2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10712bd35d_0_2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211686a038c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211686a038c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1390b3a0fc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1390b3a0fc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1390b3a0fc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1390b3a0fc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0c90a9ff79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0c90a9ff79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21390b3a0fc_0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21390b3a0fc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21390b3a0fc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1390b3a0fc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21390b3a0fc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21390b3a0fc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10712bd35d_0_2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10712bd35d_0_2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82848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66288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72863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373283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202840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841669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2918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10712bd35d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10712bd35d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002829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550827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17922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787184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11686a038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11686a038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314609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1971099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22889788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11686a038c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211686a038c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21390b3a0f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1390b3a0f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21390b3a0f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21390b3a0f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10712bd35d_0_2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110712bd35d_0_2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1390b3a0fc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1390b3a0fc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21390b3a0fc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21390b3a0fc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21390b3a0fc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21390b3a0fc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1390b3a0fc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1390b3a0fc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21390b3a0fc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1390b3a0fc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21390b3a0fc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21390b3a0fc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1390b3a0fc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1390b3a0fc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21390b3a0fc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21390b3a0fc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1390b3a0fc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21390b3a0fc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21390b3a0fc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21390b3a0fc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1390b3a0fc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1390b3a0fc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21390b3a0fc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21390b3a0fc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21390b3a0fc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21390b3a0fc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390b3a0f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390b3a0f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21390b3a0fc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21390b3a0fc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1390b3a0fc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1390b3a0fc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1390b3a0fc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21390b3a0fc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2828"/>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84985" y="1274775"/>
            <a:ext cx="5011500" cy="21804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5200"/>
              <a:buNone/>
              <a:defRPr sz="5300">
                <a:latin typeface="Josefin Sans"/>
                <a:ea typeface="Josefin Sans"/>
                <a:cs typeface="Josefin Sans"/>
                <a:sym typeface="Josefin Sa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9100" y="3593325"/>
            <a:ext cx="4951200" cy="4095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a:latin typeface="Montserrat Medium"/>
                <a:ea typeface="Montserrat Medium"/>
                <a:cs typeface="Montserrat Medium"/>
                <a:sym typeface="Montserrat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5852800" y="132100"/>
            <a:ext cx="2576100" cy="3423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txBox="1">
            <a:spLocks noGrp="1"/>
          </p:cNvSpPr>
          <p:nvPr>
            <p:ph type="subTitle" idx="3"/>
          </p:nvPr>
        </p:nvSpPr>
        <p:spPr>
          <a:xfrm>
            <a:off x="719100" y="129410"/>
            <a:ext cx="3492900" cy="3423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b="1"/>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3" name="Google Shape;13;p2"/>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2"/>
        <p:cNvGrpSpPr/>
        <p:nvPr/>
      </p:nvGrpSpPr>
      <p:grpSpPr>
        <a:xfrm>
          <a:off x="0" y="0"/>
          <a:ext cx="0" cy="0"/>
          <a:chOff x="0" y="0"/>
          <a:chExt cx="0" cy="0"/>
        </a:xfrm>
      </p:grpSpPr>
      <p:sp>
        <p:nvSpPr>
          <p:cNvPr id="53" name="Google Shape;53;p13"/>
          <p:cNvSpPr txBox="1">
            <a:spLocks noGrp="1"/>
          </p:cNvSpPr>
          <p:nvPr>
            <p:ph type="title"/>
          </p:nvPr>
        </p:nvSpPr>
        <p:spPr>
          <a:xfrm>
            <a:off x="4064438" y="3076438"/>
            <a:ext cx="1965300" cy="809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4" name="Google Shape;54;p13"/>
          <p:cNvSpPr txBox="1">
            <a:spLocks noGrp="1"/>
          </p:cNvSpPr>
          <p:nvPr>
            <p:ph type="title" idx="2" hasCustomPrompt="1"/>
          </p:nvPr>
        </p:nvSpPr>
        <p:spPr>
          <a:xfrm>
            <a:off x="3253549" y="3184288"/>
            <a:ext cx="810900" cy="593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4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1"/>
          </p:nvPr>
        </p:nvSpPr>
        <p:spPr>
          <a:xfrm>
            <a:off x="4064275" y="3885554"/>
            <a:ext cx="1676400" cy="53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6" name="Google Shape;56;p13"/>
          <p:cNvSpPr txBox="1">
            <a:spLocks noGrp="1"/>
          </p:cNvSpPr>
          <p:nvPr>
            <p:ph type="title" idx="3"/>
          </p:nvPr>
        </p:nvSpPr>
        <p:spPr>
          <a:xfrm>
            <a:off x="6817600" y="3076438"/>
            <a:ext cx="1589400" cy="809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7" name="Google Shape;57;p13"/>
          <p:cNvSpPr txBox="1">
            <a:spLocks noGrp="1"/>
          </p:cNvSpPr>
          <p:nvPr>
            <p:ph type="title" idx="4" hasCustomPrompt="1"/>
          </p:nvPr>
        </p:nvSpPr>
        <p:spPr>
          <a:xfrm>
            <a:off x="6000713" y="3184288"/>
            <a:ext cx="810900" cy="593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4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5"/>
          </p:nvPr>
        </p:nvSpPr>
        <p:spPr>
          <a:xfrm>
            <a:off x="6817475" y="3885554"/>
            <a:ext cx="1589400" cy="53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9" name="Google Shape;59;p13"/>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0" name="Google Shape;60;p13"/>
          <p:cNvSpPr txBox="1">
            <a:spLocks noGrp="1"/>
          </p:cNvSpPr>
          <p:nvPr>
            <p:ph type="title" idx="7"/>
          </p:nvPr>
        </p:nvSpPr>
        <p:spPr>
          <a:xfrm>
            <a:off x="1557163" y="3076438"/>
            <a:ext cx="1589400" cy="809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1" name="Google Shape;61;p13"/>
          <p:cNvSpPr txBox="1">
            <a:spLocks noGrp="1"/>
          </p:cNvSpPr>
          <p:nvPr>
            <p:ph type="title" idx="8" hasCustomPrompt="1"/>
          </p:nvPr>
        </p:nvSpPr>
        <p:spPr>
          <a:xfrm>
            <a:off x="746300" y="3184288"/>
            <a:ext cx="810900" cy="593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4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a:spLocks noGrp="1"/>
          </p:cNvSpPr>
          <p:nvPr>
            <p:ph type="subTitle" idx="9"/>
          </p:nvPr>
        </p:nvSpPr>
        <p:spPr>
          <a:xfrm>
            <a:off x="1557225" y="3885554"/>
            <a:ext cx="1589400" cy="53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3" name="Google Shape;63;p13"/>
          <p:cNvSpPr txBox="1">
            <a:spLocks noGrp="1"/>
          </p:cNvSpPr>
          <p:nvPr>
            <p:ph type="title" idx="13"/>
          </p:nvPr>
        </p:nvSpPr>
        <p:spPr>
          <a:xfrm>
            <a:off x="4064438" y="1308638"/>
            <a:ext cx="1589400" cy="809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4" name="Google Shape;64;p13"/>
          <p:cNvSpPr txBox="1">
            <a:spLocks noGrp="1"/>
          </p:cNvSpPr>
          <p:nvPr>
            <p:ph type="title" idx="14" hasCustomPrompt="1"/>
          </p:nvPr>
        </p:nvSpPr>
        <p:spPr>
          <a:xfrm>
            <a:off x="3253549" y="1416488"/>
            <a:ext cx="810900" cy="593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4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a:spLocks noGrp="1"/>
          </p:cNvSpPr>
          <p:nvPr>
            <p:ph type="subTitle" idx="15"/>
          </p:nvPr>
        </p:nvSpPr>
        <p:spPr>
          <a:xfrm>
            <a:off x="4064350" y="2117750"/>
            <a:ext cx="1589400" cy="53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6" name="Google Shape;66;p13"/>
          <p:cNvSpPr txBox="1">
            <a:spLocks noGrp="1"/>
          </p:cNvSpPr>
          <p:nvPr>
            <p:ph type="title" idx="16"/>
          </p:nvPr>
        </p:nvSpPr>
        <p:spPr>
          <a:xfrm>
            <a:off x="6817600" y="1308638"/>
            <a:ext cx="1589400" cy="809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13"/>
          <p:cNvSpPr txBox="1">
            <a:spLocks noGrp="1"/>
          </p:cNvSpPr>
          <p:nvPr>
            <p:ph type="title" idx="17" hasCustomPrompt="1"/>
          </p:nvPr>
        </p:nvSpPr>
        <p:spPr>
          <a:xfrm>
            <a:off x="6000713" y="1416488"/>
            <a:ext cx="810900" cy="593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4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a:spLocks noGrp="1"/>
          </p:cNvSpPr>
          <p:nvPr>
            <p:ph type="subTitle" idx="18"/>
          </p:nvPr>
        </p:nvSpPr>
        <p:spPr>
          <a:xfrm>
            <a:off x="6817550" y="2117750"/>
            <a:ext cx="1589400" cy="53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 name="Google Shape;69;p13"/>
          <p:cNvSpPr txBox="1">
            <a:spLocks noGrp="1"/>
          </p:cNvSpPr>
          <p:nvPr>
            <p:ph type="title" idx="19"/>
          </p:nvPr>
        </p:nvSpPr>
        <p:spPr>
          <a:xfrm>
            <a:off x="1557163" y="1308638"/>
            <a:ext cx="1589400" cy="809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0" name="Google Shape;70;p13"/>
          <p:cNvSpPr txBox="1">
            <a:spLocks noGrp="1"/>
          </p:cNvSpPr>
          <p:nvPr>
            <p:ph type="title" idx="20" hasCustomPrompt="1"/>
          </p:nvPr>
        </p:nvSpPr>
        <p:spPr>
          <a:xfrm>
            <a:off x="746300" y="1416488"/>
            <a:ext cx="810900" cy="593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4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subTitle" idx="21"/>
          </p:nvPr>
        </p:nvSpPr>
        <p:spPr>
          <a:xfrm>
            <a:off x="1557225" y="2117750"/>
            <a:ext cx="1589400" cy="53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717600" y="1899200"/>
            <a:ext cx="7708800" cy="1633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600"/>
              <a:buFont typeface="Bebas Neue"/>
              <a:buNone/>
              <a:defRPr sz="5400">
                <a:latin typeface="Josefin Sans"/>
                <a:ea typeface="Josefin Sans"/>
                <a:cs typeface="Josefin Sans"/>
                <a:sym typeface="Josefin Sans"/>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75" name="Google Shape;75;p14"/>
          <p:cNvSpPr txBox="1">
            <a:spLocks noGrp="1"/>
          </p:cNvSpPr>
          <p:nvPr>
            <p:ph type="title" idx="2" hasCustomPrompt="1"/>
          </p:nvPr>
        </p:nvSpPr>
        <p:spPr>
          <a:xfrm>
            <a:off x="3633600" y="619375"/>
            <a:ext cx="1876800" cy="992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10000" b="0">
                <a:solidFill>
                  <a:srgbClr val="FFD966"/>
                </a:solidFill>
                <a:latin typeface="Josefin Sans Medium"/>
                <a:ea typeface="Josefin Sans Medium"/>
                <a:cs typeface="Josefin Sans Medium"/>
                <a:sym typeface="Josefin Sans Medium"/>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76" name="Google Shape;76;p14"/>
          <p:cNvSpPr txBox="1">
            <a:spLocks noGrp="1"/>
          </p:cNvSpPr>
          <p:nvPr>
            <p:ph type="subTitle" idx="1"/>
          </p:nvPr>
        </p:nvSpPr>
        <p:spPr>
          <a:xfrm>
            <a:off x="2415000" y="3754725"/>
            <a:ext cx="4314000" cy="3807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77" name="Google Shape;77;p14"/>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SECTION_HEADER_2">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3915050" y="1571525"/>
            <a:ext cx="4513800" cy="18192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3600"/>
              <a:buFont typeface="Bebas Neue"/>
              <a:buNone/>
              <a:defRPr sz="5400">
                <a:latin typeface="Josefin Sans"/>
                <a:ea typeface="Josefin Sans"/>
                <a:cs typeface="Josefin Sans"/>
                <a:sym typeface="Josefin Sans"/>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80" name="Google Shape;80;p15"/>
          <p:cNvSpPr txBox="1">
            <a:spLocks noGrp="1"/>
          </p:cNvSpPr>
          <p:nvPr>
            <p:ph type="title" idx="2" hasCustomPrompt="1"/>
          </p:nvPr>
        </p:nvSpPr>
        <p:spPr>
          <a:xfrm>
            <a:off x="6552050" y="535000"/>
            <a:ext cx="1876800" cy="9921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6000"/>
              <a:buNone/>
              <a:defRPr sz="10000" b="0">
                <a:solidFill>
                  <a:srgbClr val="FFD966"/>
                </a:solidFill>
                <a:latin typeface="Josefin Sans Medium"/>
                <a:ea typeface="Josefin Sans Medium"/>
                <a:cs typeface="Josefin Sans Medium"/>
                <a:sym typeface="Josefin Sans Medium"/>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81" name="Google Shape;81;p15"/>
          <p:cNvSpPr txBox="1">
            <a:spLocks noGrp="1"/>
          </p:cNvSpPr>
          <p:nvPr>
            <p:ph type="subTitle" idx="1"/>
          </p:nvPr>
        </p:nvSpPr>
        <p:spPr>
          <a:xfrm>
            <a:off x="4114850" y="4227800"/>
            <a:ext cx="4314000" cy="3807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82" name="Google Shape;82;p15"/>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_1">
    <p:spTree>
      <p:nvGrpSpPr>
        <p:cNvPr id="1" name="Shape 83"/>
        <p:cNvGrpSpPr/>
        <p:nvPr/>
      </p:nvGrpSpPr>
      <p:grpSpPr>
        <a:xfrm>
          <a:off x="0" y="0"/>
          <a:ext cx="0" cy="0"/>
          <a:chOff x="0" y="0"/>
          <a:chExt cx="0" cy="0"/>
        </a:xfrm>
      </p:grpSpPr>
      <p:sp>
        <p:nvSpPr>
          <p:cNvPr id="84" name="Google Shape;84;p16"/>
          <p:cNvSpPr/>
          <p:nvPr/>
        </p:nvSpPr>
        <p:spPr>
          <a:xfrm>
            <a:off x="4708975" y="-100"/>
            <a:ext cx="44349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6"/>
          <p:cNvSpPr txBox="1">
            <a:spLocks noGrp="1"/>
          </p:cNvSpPr>
          <p:nvPr>
            <p:ph type="subTitle" idx="1"/>
          </p:nvPr>
        </p:nvSpPr>
        <p:spPr>
          <a:xfrm>
            <a:off x="960238" y="1717738"/>
            <a:ext cx="3631500" cy="18783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6"/>
          <p:cNvSpPr txBox="1">
            <a:spLocks noGrp="1"/>
          </p:cNvSpPr>
          <p:nvPr>
            <p:ph type="subTitle" idx="2"/>
          </p:nvPr>
        </p:nvSpPr>
        <p:spPr>
          <a:xfrm>
            <a:off x="4818988" y="2683960"/>
            <a:ext cx="3609900" cy="18783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7" name="Google Shape;87;p16"/>
          <p:cNvSpPr txBox="1">
            <a:spLocks noGrp="1"/>
          </p:cNvSpPr>
          <p:nvPr>
            <p:ph type="title"/>
          </p:nvPr>
        </p:nvSpPr>
        <p:spPr>
          <a:xfrm>
            <a:off x="960238" y="903763"/>
            <a:ext cx="3631500" cy="551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highlight>
                  <a:srgbClr val="FFD966"/>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 name="Google Shape;88;p16"/>
          <p:cNvSpPr txBox="1">
            <a:spLocks noGrp="1"/>
          </p:cNvSpPr>
          <p:nvPr>
            <p:ph type="title" idx="3"/>
          </p:nvPr>
        </p:nvSpPr>
        <p:spPr>
          <a:xfrm>
            <a:off x="4819112" y="1870000"/>
            <a:ext cx="3588600" cy="551700"/>
          </a:xfrm>
          <a:prstGeom prst="rect">
            <a:avLst/>
          </a:prstGeom>
          <a:ln>
            <a:noFill/>
          </a:ln>
        </p:spPr>
        <p:txBody>
          <a:bodyPr spcFirstLastPara="1" wrap="square" lIns="91425" tIns="91425" rIns="91425" bIns="91425" anchor="ctr" anchorCtr="0">
            <a:noAutofit/>
          </a:bodyPr>
          <a:lstStyle>
            <a:lvl1pPr lvl="0" algn="r">
              <a:spcBef>
                <a:spcPts val="0"/>
              </a:spcBef>
              <a:spcAft>
                <a:spcPts val="0"/>
              </a:spcAft>
              <a:buClr>
                <a:srgbClr val="FFD966"/>
              </a:buClr>
              <a:buSzPts val="3500"/>
              <a:buNone/>
              <a:defRPr>
                <a:solidFill>
                  <a:srgbClr val="FFD966"/>
                </a:solidFill>
                <a:highlight>
                  <a:schemeClr val="dk1"/>
                </a:highlight>
              </a:defRPr>
            </a:lvl1pPr>
            <a:lvl2pPr lvl="1">
              <a:spcBef>
                <a:spcPts val="0"/>
              </a:spcBef>
              <a:spcAft>
                <a:spcPts val="0"/>
              </a:spcAft>
              <a:buSzPts val="3500"/>
              <a:buNone/>
              <a:defRPr>
                <a:latin typeface="Montserrat Medium"/>
                <a:ea typeface="Montserrat Medium"/>
                <a:cs typeface="Montserrat Medium"/>
                <a:sym typeface="Montserrat Medium"/>
              </a:defRPr>
            </a:lvl2pPr>
            <a:lvl3pPr lvl="2">
              <a:spcBef>
                <a:spcPts val="0"/>
              </a:spcBef>
              <a:spcAft>
                <a:spcPts val="0"/>
              </a:spcAft>
              <a:buSzPts val="3500"/>
              <a:buNone/>
              <a:defRPr>
                <a:latin typeface="Montserrat Medium"/>
                <a:ea typeface="Montserrat Medium"/>
                <a:cs typeface="Montserrat Medium"/>
                <a:sym typeface="Montserrat Medium"/>
              </a:defRPr>
            </a:lvl3pPr>
            <a:lvl4pPr lvl="3">
              <a:spcBef>
                <a:spcPts val="0"/>
              </a:spcBef>
              <a:spcAft>
                <a:spcPts val="0"/>
              </a:spcAft>
              <a:buSzPts val="3500"/>
              <a:buNone/>
              <a:defRPr>
                <a:latin typeface="Montserrat Medium"/>
                <a:ea typeface="Montserrat Medium"/>
                <a:cs typeface="Montserrat Medium"/>
                <a:sym typeface="Montserrat Medium"/>
              </a:defRPr>
            </a:lvl4pPr>
            <a:lvl5pPr lvl="4">
              <a:spcBef>
                <a:spcPts val="0"/>
              </a:spcBef>
              <a:spcAft>
                <a:spcPts val="0"/>
              </a:spcAft>
              <a:buSzPts val="3500"/>
              <a:buNone/>
              <a:defRPr>
                <a:latin typeface="Montserrat Medium"/>
                <a:ea typeface="Montserrat Medium"/>
                <a:cs typeface="Montserrat Medium"/>
                <a:sym typeface="Montserrat Medium"/>
              </a:defRPr>
            </a:lvl5pPr>
            <a:lvl6pPr lvl="5">
              <a:spcBef>
                <a:spcPts val="0"/>
              </a:spcBef>
              <a:spcAft>
                <a:spcPts val="0"/>
              </a:spcAft>
              <a:buSzPts val="3500"/>
              <a:buNone/>
              <a:defRPr>
                <a:latin typeface="Montserrat Medium"/>
                <a:ea typeface="Montserrat Medium"/>
                <a:cs typeface="Montserrat Medium"/>
                <a:sym typeface="Montserrat Medium"/>
              </a:defRPr>
            </a:lvl6pPr>
            <a:lvl7pPr lvl="6">
              <a:spcBef>
                <a:spcPts val="0"/>
              </a:spcBef>
              <a:spcAft>
                <a:spcPts val="0"/>
              </a:spcAft>
              <a:buSzPts val="3500"/>
              <a:buNone/>
              <a:defRPr>
                <a:latin typeface="Montserrat Medium"/>
                <a:ea typeface="Montserrat Medium"/>
                <a:cs typeface="Montserrat Medium"/>
                <a:sym typeface="Montserrat Medium"/>
              </a:defRPr>
            </a:lvl7pPr>
            <a:lvl8pPr lvl="7">
              <a:spcBef>
                <a:spcPts val="0"/>
              </a:spcBef>
              <a:spcAft>
                <a:spcPts val="0"/>
              </a:spcAft>
              <a:buSzPts val="3500"/>
              <a:buNone/>
              <a:defRPr>
                <a:latin typeface="Montserrat Medium"/>
                <a:ea typeface="Montserrat Medium"/>
                <a:cs typeface="Montserrat Medium"/>
                <a:sym typeface="Montserrat Medium"/>
              </a:defRPr>
            </a:lvl8pPr>
            <a:lvl9pPr lvl="8">
              <a:spcBef>
                <a:spcPts val="0"/>
              </a:spcBef>
              <a:spcAft>
                <a:spcPts val="0"/>
              </a:spcAft>
              <a:buSzPts val="3500"/>
              <a:buNone/>
              <a:defRPr>
                <a:latin typeface="Montserrat Medium"/>
                <a:ea typeface="Montserrat Medium"/>
                <a:cs typeface="Montserrat Medium"/>
                <a:sym typeface="Montserrat Medium"/>
              </a:defRPr>
            </a:lvl9pPr>
          </a:lstStyle>
          <a:p>
            <a:endParaRPr/>
          </a:p>
        </p:txBody>
      </p:sp>
      <p:sp>
        <p:nvSpPr>
          <p:cNvPr id="89" name="Google Shape;89;p16"/>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0"/>
        <p:cNvGrpSpPr/>
        <p:nvPr/>
      </p:nvGrpSpPr>
      <p:grpSpPr>
        <a:xfrm>
          <a:off x="0" y="0"/>
          <a:ext cx="0" cy="0"/>
          <a:chOff x="0" y="0"/>
          <a:chExt cx="0" cy="0"/>
        </a:xfrm>
      </p:grpSpPr>
      <p:sp>
        <p:nvSpPr>
          <p:cNvPr id="91" name="Google Shape;91;p17"/>
          <p:cNvSpPr/>
          <p:nvPr/>
        </p:nvSpPr>
        <p:spPr>
          <a:xfrm>
            <a:off x="0" y="0"/>
            <a:ext cx="9144000" cy="3219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7"/>
          <p:cNvSpPr txBox="1">
            <a:spLocks noGrp="1"/>
          </p:cNvSpPr>
          <p:nvPr>
            <p:ph type="title"/>
          </p:nvPr>
        </p:nvSpPr>
        <p:spPr>
          <a:xfrm>
            <a:off x="3121925" y="3288900"/>
            <a:ext cx="4563900" cy="607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3" name="Google Shape;93;p17"/>
          <p:cNvSpPr txBox="1">
            <a:spLocks noGrp="1"/>
          </p:cNvSpPr>
          <p:nvPr>
            <p:ph type="subTitle" idx="1"/>
          </p:nvPr>
        </p:nvSpPr>
        <p:spPr>
          <a:xfrm>
            <a:off x="1458125" y="1269025"/>
            <a:ext cx="6227700" cy="1740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None/>
              <a:defRPr sz="2500">
                <a:solidFill>
                  <a:schemeClr val="dk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94" name="Google Shape;94;p17"/>
          <p:cNvSpPr/>
          <p:nvPr/>
        </p:nvSpPr>
        <p:spPr>
          <a:xfrm>
            <a:off x="7958275" y="-1006875"/>
            <a:ext cx="19800" cy="42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7"/>
          <p:cNvSpPr/>
          <p:nvPr/>
        </p:nvSpPr>
        <p:spPr>
          <a:xfrm>
            <a:off x="1092450" y="1900850"/>
            <a:ext cx="19800" cy="4226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8" name="Google Shape;98;p18"/>
          <p:cNvSpPr/>
          <p:nvPr/>
        </p:nvSpPr>
        <p:spPr>
          <a:xfrm>
            <a:off x="8039100" y="-19050"/>
            <a:ext cx="1104900" cy="5162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8"/>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00"/>
        <p:cNvGrpSpPr/>
        <p:nvPr/>
      </p:nvGrpSpPr>
      <p:grpSpPr>
        <a:xfrm>
          <a:off x="0" y="0"/>
          <a:ext cx="0" cy="0"/>
          <a:chOff x="0" y="0"/>
          <a:chExt cx="0" cy="0"/>
        </a:xfrm>
      </p:grpSpPr>
      <p:sp>
        <p:nvSpPr>
          <p:cNvPr id="101" name="Google Shape;101;p19"/>
          <p:cNvSpPr/>
          <p:nvPr/>
        </p:nvSpPr>
        <p:spPr>
          <a:xfrm>
            <a:off x="0" y="0"/>
            <a:ext cx="9144000" cy="100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9"/>
          <p:cNvSpPr txBox="1">
            <a:spLocks noGrp="1"/>
          </p:cNvSpPr>
          <p:nvPr>
            <p:ph type="title"/>
          </p:nvPr>
        </p:nvSpPr>
        <p:spPr>
          <a:xfrm>
            <a:off x="720000" y="248650"/>
            <a:ext cx="77040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3" name="Google Shape;103;p19"/>
          <p:cNvSpPr/>
          <p:nvPr/>
        </p:nvSpPr>
        <p:spPr>
          <a:xfrm flipH="1">
            <a:off x="514550" y="1005600"/>
            <a:ext cx="14100" cy="4137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718788" y="3885950"/>
            <a:ext cx="2519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dk1"/>
                </a:solidFill>
                <a:highlight>
                  <a:srgbClr val="FFD966"/>
                </a:highlight>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a:endParaRPr/>
          </a:p>
        </p:txBody>
      </p:sp>
      <p:sp>
        <p:nvSpPr>
          <p:cNvPr id="110" name="Google Shape;110;p21"/>
          <p:cNvSpPr txBox="1">
            <a:spLocks noGrp="1"/>
          </p:cNvSpPr>
          <p:nvPr>
            <p:ph type="subTitle" idx="1"/>
          </p:nvPr>
        </p:nvSpPr>
        <p:spPr>
          <a:xfrm>
            <a:off x="718788" y="3307625"/>
            <a:ext cx="25197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21"/>
          <p:cNvSpPr txBox="1">
            <a:spLocks noGrp="1"/>
          </p:cNvSpPr>
          <p:nvPr>
            <p:ph type="title" idx="2"/>
          </p:nvPr>
        </p:nvSpPr>
        <p:spPr>
          <a:xfrm>
            <a:off x="3312150" y="3885950"/>
            <a:ext cx="2519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dk1"/>
                </a:solidFill>
                <a:highlight>
                  <a:srgbClr val="FFD966"/>
                </a:highlight>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a:endParaRPr/>
          </a:p>
        </p:txBody>
      </p:sp>
      <p:sp>
        <p:nvSpPr>
          <p:cNvPr id="112" name="Google Shape;112;p21"/>
          <p:cNvSpPr txBox="1">
            <a:spLocks noGrp="1"/>
          </p:cNvSpPr>
          <p:nvPr>
            <p:ph type="subTitle" idx="3"/>
          </p:nvPr>
        </p:nvSpPr>
        <p:spPr>
          <a:xfrm>
            <a:off x="3312151" y="3307625"/>
            <a:ext cx="25197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21"/>
          <p:cNvSpPr txBox="1">
            <a:spLocks noGrp="1"/>
          </p:cNvSpPr>
          <p:nvPr>
            <p:ph type="title" idx="4"/>
          </p:nvPr>
        </p:nvSpPr>
        <p:spPr>
          <a:xfrm>
            <a:off x="5906726" y="3885950"/>
            <a:ext cx="2519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dk1"/>
                </a:solidFill>
                <a:highlight>
                  <a:srgbClr val="FFD966"/>
                </a:highlight>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a:endParaRPr/>
          </a:p>
        </p:txBody>
      </p:sp>
      <p:sp>
        <p:nvSpPr>
          <p:cNvPr id="114" name="Google Shape;114;p21"/>
          <p:cNvSpPr txBox="1">
            <a:spLocks noGrp="1"/>
          </p:cNvSpPr>
          <p:nvPr>
            <p:ph type="subTitle" idx="5"/>
          </p:nvPr>
        </p:nvSpPr>
        <p:spPr>
          <a:xfrm>
            <a:off x="5906726" y="3307625"/>
            <a:ext cx="25197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21"/>
          <p:cNvSpPr txBox="1">
            <a:spLocks noGrp="1"/>
          </p:cNvSpPr>
          <p:nvPr>
            <p:ph type="title" idx="6"/>
          </p:nvPr>
        </p:nvSpPr>
        <p:spPr>
          <a:xfrm>
            <a:off x="3490800" y="1878525"/>
            <a:ext cx="2162400" cy="45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16"/>
        <p:cNvGrpSpPr/>
        <p:nvPr/>
      </p:nvGrpSpPr>
      <p:grpSpPr>
        <a:xfrm>
          <a:off x="0" y="0"/>
          <a:ext cx="0" cy="0"/>
          <a:chOff x="0" y="0"/>
          <a:chExt cx="0" cy="0"/>
        </a:xfrm>
      </p:grpSpPr>
      <p:sp>
        <p:nvSpPr>
          <p:cNvPr id="117" name="Google Shape;117;p22"/>
          <p:cNvSpPr/>
          <p:nvPr/>
        </p:nvSpPr>
        <p:spPr>
          <a:xfrm>
            <a:off x="-44575" y="0"/>
            <a:ext cx="9188700" cy="122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txBox="1">
            <a:spLocks noGrp="1"/>
          </p:cNvSpPr>
          <p:nvPr>
            <p:ph type="title"/>
          </p:nvPr>
        </p:nvSpPr>
        <p:spPr>
          <a:xfrm>
            <a:off x="1346100" y="2954527"/>
            <a:ext cx="17373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19" name="Google Shape;119;p22"/>
          <p:cNvSpPr txBox="1">
            <a:spLocks noGrp="1"/>
          </p:cNvSpPr>
          <p:nvPr>
            <p:ph type="subTitle" idx="1"/>
          </p:nvPr>
        </p:nvSpPr>
        <p:spPr>
          <a:xfrm>
            <a:off x="1346100" y="3527950"/>
            <a:ext cx="1737300" cy="58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 name="Google Shape;120;p22"/>
          <p:cNvSpPr txBox="1">
            <a:spLocks noGrp="1"/>
          </p:cNvSpPr>
          <p:nvPr>
            <p:ph type="title" idx="2"/>
          </p:nvPr>
        </p:nvSpPr>
        <p:spPr>
          <a:xfrm>
            <a:off x="3703348" y="2954513"/>
            <a:ext cx="17373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21" name="Google Shape;121;p22"/>
          <p:cNvSpPr txBox="1">
            <a:spLocks noGrp="1"/>
          </p:cNvSpPr>
          <p:nvPr>
            <p:ph type="subTitle" idx="3"/>
          </p:nvPr>
        </p:nvSpPr>
        <p:spPr>
          <a:xfrm>
            <a:off x="3703350" y="3527950"/>
            <a:ext cx="1737300" cy="58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 name="Google Shape;122;p22"/>
          <p:cNvSpPr txBox="1">
            <a:spLocks noGrp="1"/>
          </p:cNvSpPr>
          <p:nvPr>
            <p:ph type="title" idx="4"/>
          </p:nvPr>
        </p:nvSpPr>
        <p:spPr>
          <a:xfrm>
            <a:off x="6060597" y="2954527"/>
            <a:ext cx="17373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23" name="Google Shape;123;p22"/>
          <p:cNvSpPr txBox="1">
            <a:spLocks noGrp="1"/>
          </p:cNvSpPr>
          <p:nvPr>
            <p:ph type="subTitle" idx="5"/>
          </p:nvPr>
        </p:nvSpPr>
        <p:spPr>
          <a:xfrm>
            <a:off x="6060599" y="3527950"/>
            <a:ext cx="1737300" cy="58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22"/>
          <p:cNvSpPr txBox="1">
            <a:spLocks noGrp="1"/>
          </p:cNvSpPr>
          <p:nvPr>
            <p:ph type="title" idx="6"/>
          </p:nvPr>
        </p:nvSpPr>
        <p:spPr>
          <a:xfrm>
            <a:off x="590750" y="671945"/>
            <a:ext cx="2660400" cy="12291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3294981" y="3385365"/>
            <a:ext cx="1533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27" name="Google Shape;127;p23"/>
          <p:cNvSpPr txBox="1">
            <a:spLocks noGrp="1"/>
          </p:cNvSpPr>
          <p:nvPr>
            <p:ph type="subTitle" idx="1"/>
          </p:nvPr>
        </p:nvSpPr>
        <p:spPr>
          <a:xfrm>
            <a:off x="3294981" y="3818265"/>
            <a:ext cx="1533000" cy="72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23"/>
          <p:cNvSpPr txBox="1">
            <a:spLocks noGrp="1"/>
          </p:cNvSpPr>
          <p:nvPr>
            <p:ph type="title" idx="2"/>
          </p:nvPr>
        </p:nvSpPr>
        <p:spPr>
          <a:xfrm>
            <a:off x="5008802" y="3385365"/>
            <a:ext cx="1533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29" name="Google Shape;129;p23"/>
          <p:cNvSpPr txBox="1">
            <a:spLocks noGrp="1"/>
          </p:cNvSpPr>
          <p:nvPr>
            <p:ph type="subTitle" idx="3"/>
          </p:nvPr>
        </p:nvSpPr>
        <p:spPr>
          <a:xfrm>
            <a:off x="5008802" y="3818265"/>
            <a:ext cx="1533000" cy="72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23"/>
          <p:cNvSpPr txBox="1">
            <a:spLocks noGrp="1"/>
          </p:cNvSpPr>
          <p:nvPr>
            <p:ph type="title" idx="4"/>
          </p:nvPr>
        </p:nvSpPr>
        <p:spPr>
          <a:xfrm>
            <a:off x="6722624" y="3385365"/>
            <a:ext cx="1533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31" name="Google Shape;131;p23"/>
          <p:cNvSpPr txBox="1">
            <a:spLocks noGrp="1"/>
          </p:cNvSpPr>
          <p:nvPr>
            <p:ph type="subTitle" idx="5"/>
          </p:nvPr>
        </p:nvSpPr>
        <p:spPr>
          <a:xfrm>
            <a:off x="6722624" y="3818265"/>
            <a:ext cx="1533000" cy="72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2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 name="Google Shape;132;p23"/>
          <p:cNvSpPr txBox="1">
            <a:spLocks noGrp="1"/>
          </p:cNvSpPr>
          <p:nvPr>
            <p:ph type="title" idx="6"/>
          </p:nvPr>
        </p:nvSpPr>
        <p:spPr>
          <a:xfrm>
            <a:off x="590750" y="648825"/>
            <a:ext cx="2660400" cy="12291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3" name="Google Shape;133;p23"/>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720000" y="1695850"/>
            <a:ext cx="4402200" cy="2532000"/>
          </a:xfrm>
          <a:prstGeom prst="rect">
            <a:avLst/>
          </a:prstGeom>
          <a:ln>
            <a:noFill/>
          </a:ln>
        </p:spPr>
        <p:txBody>
          <a:bodyPr spcFirstLastPara="1" wrap="square" lIns="91425" tIns="91425" rIns="91425" bIns="91425" anchor="ctr" anchorCtr="0">
            <a:noAutofit/>
          </a:bodyPr>
          <a:lstStyle>
            <a:lvl1pPr lvl="0">
              <a:spcBef>
                <a:spcPts val="0"/>
              </a:spcBef>
              <a:spcAft>
                <a:spcPts val="0"/>
              </a:spcAft>
              <a:buSzPts val="3600"/>
              <a:buFont typeface="Bebas Neue"/>
              <a:buNone/>
              <a:defRPr sz="5400">
                <a:latin typeface="Josefin Sans"/>
                <a:ea typeface="Josefin Sans"/>
                <a:cs typeface="Josefin Sans"/>
                <a:sym typeface="Josefin Sans"/>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720000" y="703750"/>
            <a:ext cx="1876800" cy="992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10000" b="0">
                <a:solidFill>
                  <a:srgbClr val="FFD966"/>
                </a:solidFill>
                <a:latin typeface="Josefin Sans Medium"/>
                <a:ea typeface="Josefin Sans Medium"/>
                <a:cs typeface="Josefin Sans Medium"/>
                <a:sym typeface="Josefin Sans Medium"/>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715100" y="4227800"/>
            <a:ext cx="4114800" cy="380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18" name="Google Shape;18;p3"/>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34"/>
        <p:cNvGrpSpPr/>
        <p:nvPr/>
      </p:nvGrpSpPr>
      <p:grpSpPr>
        <a:xfrm>
          <a:off x="0" y="0"/>
          <a:ext cx="0" cy="0"/>
          <a:chOff x="0" y="0"/>
          <a:chExt cx="0" cy="0"/>
        </a:xfrm>
      </p:grpSpPr>
      <p:sp>
        <p:nvSpPr>
          <p:cNvPr id="135" name="Google Shape;135;p24"/>
          <p:cNvSpPr/>
          <p:nvPr/>
        </p:nvSpPr>
        <p:spPr>
          <a:xfrm>
            <a:off x="715100" y="3117950"/>
            <a:ext cx="8429100" cy="202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4"/>
          <p:cNvSpPr txBox="1">
            <a:spLocks noGrp="1"/>
          </p:cNvSpPr>
          <p:nvPr>
            <p:ph type="title"/>
          </p:nvPr>
        </p:nvSpPr>
        <p:spPr>
          <a:xfrm>
            <a:off x="719975" y="3520664"/>
            <a:ext cx="1923300" cy="35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500"/>
              <a:buNone/>
              <a:defRPr sz="2000">
                <a:solidFill>
                  <a:schemeClr val="accent1"/>
                </a:solidFill>
                <a:highlight>
                  <a:schemeClr val="dk1"/>
                </a:highlight>
              </a:defRPr>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37" name="Google Shape;137;p24"/>
          <p:cNvSpPr txBox="1">
            <a:spLocks noGrp="1"/>
          </p:cNvSpPr>
          <p:nvPr>
            <p:ph type="subTitle" idx="1"/>
          </p:nvPr>
        </p:nvSpPr>
        <p:spPr>
          <a:xfrm>
            <a:off x="719988" y="3874676"/>
            <a:ext cx="1923300" cy="73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24"/>
          <p:cNvSpPr txBox="1">
            <a:spLocks noGrp="1"/>
          </p:cNvSpPr>
          <p:nvPr>
            <p:ph type="title" idx="2"/>
          </p:nvPr>
        </p:nvSpPr>
        <p:spPr>
          <a:xfrm>
            <a:off x="2651976" y="3520664"/>
            <a:ext cx="1923300" cy="35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500"/>
              <a:buNone/>
              <a:defRPr sz="2000">
                <a:solidFill>
                  <a:schemeClr val="accent1"/>
                </a:solidFill>
                <a:highlight>
                  <a:schemeClr val="dk1"/>
                </a:highlight>
              </a:defRPr>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39" name="Google Shape;139;p24"/>
          <p:cNvSpPr txBox="1">
            <a:spLocks noGrp="1"/>
          </p:cNvSpPr>
          <p:nvPr>
            <p:ph type="subTitle" idx="3"/>
          </p:nvPr>
        </p:nvSpPr>
        <p:spPr>
          <a:xfrm>
            <a:off x="2651983" y="3874676"/>
            <a:ext cx="1923300" cy="73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4"/>
          <p:cNvSpPr txBox="1">
            <a:spLocks noGrp="1"/>
          </p:cNvSpPr>
          <p:nvPr>
            <p:ph type="title" idx="4"/>
          </p:nvPr>
        </p:nvSpPr>
        <p:spPr>
          <a:xfrm>
            <a:off x="4568721" y="3520675"/>
            <a:ext cx="1923300" cy="35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500"/>
              <a:buNone/>
              <a:defRPr sz="2000">
                <a:solidFill>
                  <a:schemeClr val="accent1"/>
                </a:solidFill>
                <a:highlight>
                  <a:schemeClr val="dk1"/>
                </a:highlight>
              </a:defRPr>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41" name="Google Shape;141;p24"/>
          <p:cNvSpPr txBox="1">
            <a:spLocks noGrp="1"/>
          </p:cNvSpPr>
          <p:nvPr>
            <p:ph type="subTitle" idx="5"/>
          </p:nvPr>
        </p:nvSpPr>
        <p:spPr>
          <a:xfrm>
            <a:off x="4568723" y="3874699"/>
            <a:ext cx="1923300" cy="73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24"/>
          <p:cNvSpPr txBox="1">
            <a:spLocks noGrp="1"/>
          </p:cNvSpPr>
          <p:nvPr>
            <p:ph type="title" idx="6"/>
          </p:nvPr>
        </p:nvSpPr>
        <p:spPr>
          <a:xfrm>
            <a:off x="6500721" y="3520675"/>
            <a:ext cx="1923300" cy="35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500"/>
              <a:buNone/>
              <a:defRPr sz="2000">
                <a:solidFill>
                  <a:schemeClr val="accent1"/>
                </a:solidFill>
                <a:highlight>
                  <a:schemeClr val="dk1"/>
                </a:highlight>
              </a:defRPr>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43" name="Google Shape;143;p24"/>
          <p:cNvSpPr txBox="1">
            <a:spLocks noGrp="1"/>
          </p:cNvSpPr>
          <p:nvPr>
            <p:ph type="subTitle" idx="7"/>
          </p:nvPr>
        </p:nvSpPr>
        <p:spPr>
          <a:xfrm>
            <a:off x="6500718" y="3874699"/>
            <a:ext cx="1923300" cy="73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24"/>
          <p:cNvSpPr txBox="1">
            <a:spLocks noGrp="1"/>
          </p:cNvSpPr>
          <p:nvPr>
            <p:ph type="title" idx="8"/>
          </p:nvPr>
        </p:nvSpPr>
        <p:spPr>
          <a:xfrm>
            <a:off x="5867625" y="1112500"/>
            <a:ext cx="2556600" cy="1712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5" name="Google Shape;145;p24"/>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1">
  <p:cSld name="BLANK_1_1_1_1_2_1">
    <p:spTree>
      <p:nvGrpSpPr>
        <p:cNvPr id="1" name="Shape 146"/>
        <p:cNvGrpSpPr/>
        <p:nvPr/>
      </p:nvGrpSpPr>
      <p:grpSpPr>
        <a:xfrm>
          <a:off x="0" y="0"/>
          <a:ext cx="0" cy="0"/>
          <a:chOff x="0" y="0"/>
          <a:chExt cx="0" cy="0"/>
        </a:xfrm>
      </p:grpSpPr>
      <p:sp>
        <p:nvSpPr>
          <p:cNvPr id="147" name="Google Shape;147;p25"/>
          <p:cNvSpPr txBox="1">
            <a:spLocks noGrp="1"/>
          </p:cNvSpPr>
          <p:nvPr>
            <p:ph type="title"/>
          </p:nvPr>
        </p:nvSpPr>
        <p:spPr>
          <a:xfrm>
            <a:off x="747325" y="1314676"/>
            <a:ext cx="1923300" cy="38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0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48" name="Google Shape;148;p25"/>
          <p:cNvSpPr txBox="1">
            <a:spLocks noGrp="1"/>
          </p:cNvSpPr>
          <p:nvPr>
            <p:ph type="subTitle" idx="1"/>
          </p:nvPr>
        </p:nvSpPr>
        <p:spPr>
          <a:xfrm>
            <a:off x="747329" y="1697626"/>
            <a:ext cx="1923300" cy="73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25"/>
          <p:cNvSpPr txBox="1">
            <a:spLocks noGrp="1"/>
          </p:cNvSpPr>
          <p:nvPr>
            <p:ph type="title" idx="2"/>
          </p:nvPr>
        </p:nvSpPr>
        <p:spPr>
          <a:xfrm>
            <a:off x="2670650" y="1314676"/>
            <a:ext cx="1923300" cy="38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0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50" name="Google Shape;150;p25"/>
          <p:cNvSpPr txBox="1">
            <a:spLocks noGrp="1"/>
          </p:cNvSpPr>
          <p:nvPr>
            <p:ph type="subTitle" idx="3"/>
          </p:nvPr>
        </p:nvSpPr>
        <p:spPr>
          <a:xfrm>
            <a:off x="2670651" y="1697626"/>
            <a:ext cx="1923300" cy="73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25"/>
          <p:cNvSpPr txBox="1">
            <a:spLocks noGrp="1"/>
          </p:cNvSpPr>
          <p:nvPr>
            <p:ph type="title" idx="4"/>
          </p:nvPr>
        </p:nvSpPr>
        <p:spPr>
          <a:xfrm>
            <a:off x="762950" y="3463044"/>
            <a:ext cx="1923300" cy="38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0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52" name="Google Shape;152;p25"/>
          <p:cNvSpPr txBox="1">
            <a:spLocks noGrp="1"/>
          </p:cNvSpPr>
          <p:nvPr>
            <p:ph type="subTitle" idx="5"/>
          </p:nvPr>
        </p:nvSpPr>
        <p:spPr>
          <a:xfrm>
            <a:off x="762954" y="3845887"/>
            <a:ext cx="1923300" cy="73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 name="Google Shape;153;p25"/>
          <p:cNvSpPr txBox="1">
            <a:spLocks noGrp="1"/>
          </p:cNvSpPr>
          <p:nvPr>
            <p:ph type="title" idx="6"/>
          </p:nvPr>
        </p:nvSpPr>
        <p:spPr>
          <a:xfrm>
            <a:off x="2686275" y="3463044"/>
            <a:ext cx="1923300" cy="38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0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54" name="Google Shape;154;p25"/>
          <p:cNvSpPr txBox="1">
            <a:spLocks noGrp="1"/>
          </p:cNvSpPr>
          <p:nvPr>
            <p:ph type="subTitle" idx="7"/>
          </p:nvPr>
        </p:nvSpPr>
        <p:spPr>
          <a:xfrm>
            <a:off x="2686276" y="3845887"/>
            <a:ext cx="1923300" cy="73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25"/>
          <p:cNvSpPr txBox="1">
            <a:spLocks noGrp="1"/>
          </p:cNvSpPr>
          <p:nvPr>
            <p:ph type="title" idx="8"/>
          </p:nvPr>
        </p:nvSpPr>
        <p:spPr>
          <a:xfrm>
            <a:off x="4889595" y="3211725"/>
            <a:ext cx="2583000" cy="1018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6" name="Google Shape;156;p25"/>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57"/>
        <p:cNvGrpSpPr/>
        <p:nvPr/>
      </p:nvGrpSpPr>
      <p:grpSpPr>
        <a:xfrm>
          <a:off x="0" y="0"/>
          <a:ext cx="0" cy="0"/>
          <a:chOff x="0" y="0"/>
          <a:chExt cx="0" cy="0"/>
        </a:xfrm>
      </p:grpSpPr>
      <p:sp>
        <p:nvSpPr>
          <p:cNvPr id="158" name="Google Shape;158;p26"/>
          <p:cNvSpPr/>
          <p:nvPr/>
        </p:nvSpPr>
        <p:spPr>
          <a:xfrm>
            <a:off x="0" y="0"/>
            <a:ext cx="9155100" cy="1119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txBox="1">
            <a:spLocks noGrp="1"/>
          </p:cNvSpPr>
          <p:nvPr>
            <p:ph type="title"/>
          </p:nvPr>
        </p:nvSpPr>
        <p:spPr>
          <a:xfrm>
            <a:off x="719977" y="184672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18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60" name="Google Shape;160;p26"/>
          <p:cNvSpPr txBox="1">
            <a:spLocks noGrp="1"/>
          </p:cNvSpPr>
          <p:nvPr>
            <p:ph type="subTitle" idx="1"/>
          </p:nvPr>
        </p:nvSpPr>
        <p:spPr>
          <a:xfrm>
            <a:off x="719977" y="2433250"/>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 name="Google Shape;161;p26"/>
          <p:cNvSpPr txBox="1">
            <a:spLocks noGrp="1"/>
          </p:cNvSpPr>
          <p:nvPr>
            <p:ph type="title" idx="2"/>
          </p:nvPr>
        </p:nvSpPr>
        <p:spPr>
          <a:xfrm>
            <a:off x="3419247" y="184672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18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62" name="Google Shape;162;p26"/>
          <p:cNvSpPr txBox="1">
            <a:spLocks noGrp="1"/>
          </p:cNvSpPr>
          <p:nvPr>
            <p:ph type="subTitle" idx="3"/>
          </p:nvPr>
        </p:nvSpPr>
        <p:spPr>
          <a:xfrm>
            <a:off x="3419247" y="2433250"/>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6"/>
          <p:cNvSpPr txBox="1">
            <a:spLocks noGrp="1"/>
          </p:cNvSpPr>
          <p:nvPr>
            <p:ph type="title" idx="4"/>
          </p:nvPr>
        </p:nvSpPr>
        <p:spPr>
          <a:xfrm>
            <a:off x="719977" y="353717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18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64" name="Google Shape;164;p26"/>
          <p:cNvSpPr txBox="1">
            <a:spLocks noGrp="1"/>
          </p:cNvSpPr>
          <p:nvPr>
            <p:ph type="subTitle" idx="5"/>
          </p:nvPr>
        </p:nvSpPr>
        <p:spPr>
          <a:xfrm>
            <a:off x="719977" y="4123700"/>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6"/>
          <p:cNvSpPr txBox="1">
            <a:spLocks noGrp="1"/>
          </p:cNvSpPr>
          <p:nvPr>
            <p:ph type="title" idx="6"/>
          </p:nvPr>
        </p:nvSpPr>
        <p:spPr>
          <a:xfrm>
            <a:off x="3419247" y="353717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18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66" name="Google Shape;166;p26"/>
          <p:cNvSpPr txBox="1">
            <a:spLocks noGrp="1"/>
          </p:cNvSpPr>
          <p:nvPr>
            <p:ph type="subTitle" idx="7"/>
          </p:nvPr>
        </p:nvSpPr>
        <p:spPr>
          <a:xfrm>
            <a:off x="3419247" y="4123700"/>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26"/>
          <p:cNvSpPr txBox="1">
            <a:spLocks noGrp="1"/>
          </p:cNvSpPr>
          <p:nvPr>
            <p:ph type="title" idx="8"/>
          </p:nvPr>
        </p:nvSpPr>
        <p:spPr>
          <a:xfrm>
            <a:off x="6118523" y="184672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18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68" name="Google Shape;168;p26"/>
          <p:cNvSpPr txBox="1">
            <a:spLocks noGrp="1"/>
          </p:cNvSpPr>
          <p:nvPr>
            <p:ph type="subTitle" idx="9"/>
          </p:nvPr>
        </p:nvSpPr>
        <p:spPr>
          <a:xfrm>
            <a:off x="6118523" y="2433250"/>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 name="Google Shape;169;p26"/>
          <p:cNvSpPr txBox="1">
            <a:spLocks noGrp="1"/>
          </p:cNvSpPr>
          <p:nvPr>
            <p:ph type="title" idx="13"/>
          </p:nvPr>
        </p:nvSpPr>
        <p:spPr>
          <a:xfrm>
            <a:off x="6118523" y="3537175"/>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1800">
                <a:solidFill>
                  <a:schemeClr val="dk1"/>
                </a:solidFill>
                <a:highlight>
                  <a:schemeClr val="accent1"/>
                </a:highlight>
              </a:defRPr>
            </a:lvl1pPr>
            <a:lvl2pPr lvl="1" algn="ctr" rtl="0">
              <a:spcBef>
                <a:spcPts val="0"/>
              </a:spcBef>
              <a:spcAft>
                <a:spcPts val="0"/>
              </a:spcAft>
              <a:buSzPts val="2500"/>
              <a:buNone/>
              <a:defRPr sz="2500">
                <a:highlight>
                  <a:schemeClr val="accent1"/>
                </a:highlight>
              </a:defRPr>
            </a:lvl2pPr>
            <a:lvl3pPr lvl="2" algn="ctr" rtl="0">
              <a:spcBef>
                <a:spcPts val="0"/>
              </a:spcBef>
              <a:spcAft>
                <a:spcPts val="0"/>
              </a:spcAft>
              <a:buSzPts val="2500"/>
              <a:buNone/>
              <a:defRPr sz="2500">
                <a:highlight>
                  <a:schemeClr val="accent1"/>
                </a:highlight>
              </a:defRPr>
            </a:lvl3pPr>
            <a:lvl4pPr lvl="3" algn="ctr" rtl="0">
              <a:spcBef>
                <a:spcPts val="0"/>
              </a:spcBef>
              <a:spcAft>
                <a:spcPts val="0"/>
              </a:spcAft>
              <a:buSzPts val="2500"/>
              <a:buNone/>
              <a:defRPr sz="2500">
                <a:highlight>
                  <a:schemeClr val="accent1"/>
                </a:highlight>
              </a:defRPr>
            </a:lvl4pPr>
            <a:lvl5pPr lvl="4" algn="ctr" rtl="0">
              <a:spcBef>
                <a:spcPts val="0"/>
              </a:spcBef>
              <a:spcAft>
                <a:spcPts val="0"/>
              </a:spcAft>
              <a:buSzPts val="2500"/>
              <a:buNone/>
              <a:defRPr sz="2500">
                <a:highlight>
                  <a:schemeClr val="accent1"/>
                </a:highlight>
              </a:defRPr>
            </a:lvl5pPr>
            <a:lvl6pPr lvl="5" algn="ctr" rtl="0">
              <a:spcBef>
                <a:spcPts val="0"/>
              </a:spcBef>
              <a:spcAft>
                <a:spcPts val="0"/>
              </a:spcAft>
              <a:buSzPts val="2500"/>
              <a:buNone/>
              <a:defRPr sz="2500">
                <a:highlight>
                  <a:schemeClr val="accent1"/>
                </a:highlight>
              </a:defRPr>
            </a:lvl6pPr>
            <a:lvl7pPr lvl="6" algn="ctr" rtl="0">
              <a:spcBef>
                <a:spcPts val="0"/>
              </a:spcBef>
              <a:spcAft>
                <a:spcPts val="0"/>
              </a:spcAft>
              <a:buSzPts val="2500"/>
              <a:buNone/>
              <a:defRPr sz="2500">
                <a:highlight>
                  <a:schemeClr val="accent1"/>
                </a:highlight>
              </a:defRPr>
            </a:lvl7pPr>
            <a:lvl8pPr lvl="7" algn="ctr" rtl="0">
              <a:spcBef>
                <a:spcPts val="0"/>
              </a:spcBef>
              <a:spcAft>
                <a:spcPts val="0"/>
              </a:spcAft>
              <a:buSzPts val="2500"/>
              <a:buNone/>
              <a:defRPr sz="2500">
                <a:highlight>
                  <a:schemeClr val="accent1"/>
                </a:highlight>
              </a:defRPr>
            </a:lvl8pPr>
            <a:lvl9pPr lvl="8" algn="ctr" rtl="0">
              <a:spcBef>
                <a:spcPts val="0"/>
              </a:spcBef>
              <a:spcAft>
                <a:spcPts val="0"/>
              </a:spcAft>
              <a:buSzPts val="2500"/>
              <a:buNone/>
              <a:defRPr sz="2500">
                <a:highlight>
                  <a:schemeClr val="accent1"/>
                </a:highlight>
              </a:defRPr>
            </a:lvl9pPr>
          </a:lstStyle>
          <a:p>
            <a:endParaRPr/>
          </a:p>
        </p:txBody>
      </p:sp>
      <p:sp>
        <p:nvSpPr>
          <p:cNvPr id="170" name="Google Shape;170;p26"/>
          <p:cNvSpPr txBox="1">
            <a:spLocks noGrp="1"/>
          </p:cNvSpPr>
          <p:nvPr>
            <p:ph type="subTitle" idx="14"/>
          </p:nvPr>
        </p:nvSpPr>
        <p:spPr>
          <a:xfrm>
            <a:off x="6118523" y="4123700"/>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26"/>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 name="Google Shape;172;p26"/>
          <p:cNvSpPr/>
          <p:nvPr/>
        </p:nvSpPr>
        <p:spPr>
          <a:xfrm flipH="1">
            <a:off x="514550" y="1119600"/>
            <a:ext cx="14100" cy="4023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73"/>
        <p:cNvGrpSpPr/>
        <p:nvPr/>
      </p:nvGrpSpPr>
      <p:grpSpPr>
        <a:xfrm>
          <a:off x="0" y="0"/>
          <a:ext cx="0" cy="0"/>
          <a:chOff x="0" y="0"/>
          <a:chExt cx="0" cy="0"/>
        </a:xfrm>
      </p:grpSpPr>
      <p:sp>
        <p:nvSpPr>
          <p:cNvPr id="174" name="Google Shape;174;p27"/>
          <p:cNvSpPr/>
          <p:nvPr/>
        </p:nvSpPr>
        <p:spPr>
          <a:xfrm>
            <a:off x="150" y="0"/>
            <a:ext cx="9144000" cy="2590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7"/>
          <p:cNvSpPr txBox="1">
            <a:spLocks noGrp="1"/>
          </p:cNvSpPr>
          <p:nvPr>
            <p:ph type="title" hasCustomPrompt="1"/>
          </p:nvPr>
        </p:nvSpPr>
        <p:spPr>
          <a:xfrm>
            <a:off x="1284000" y="1010156"/>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6200"/>
              <a:buNone/>
              <a:defRPr sz="7000">
                <a:solidFill>
                  <a:schemeClr val="dk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76" name="Google Shape;176;p27"/>
          <p:cNvSpPr txBox="1">
            <a:spLocks noGrp="1"/>
          </p:cNvSpPr>
          <p:nvPr>
            <p:ph type="subTitle" idx="1"/>
          </p:nvPr>
        </p:nvSpPr>
        <p:spPr>
          <a:xfrm>
            <a:off x="1284000" y="1838456"/>
            <a:ext cx="65760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7" name="Google Shape;177;p27"/>
          <p:cNvSpPr txBox="1">
            <a:spLocks noGrp="1"/>
          </p:cNvSpPr>
          <p:nvPr>
            <p:ph type="title" idx="2" hasCustomPrompt="1"/>
          </p:nvPr>
        </p:nvSpPr>
        <p:spPr>
          <a:xfrm>
            <a:off x="1284000" y="2859844"/>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7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78" name="Google Shape;178;p27"/>
          <p:cNvSpPr txBox="1">
            <a:spLocks noGrp="1"/>
          </p:cNvSpPr>
          <p:nvPr>
            <p:ph type="subTitle" idx="3"/>
          </p:nvPr>
        </p:nvSpPr>
        <p:spPr>
          <a:xfrm>
            <a:off x="1284000" y="3688144"/>
            <a:ext cx="65760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79"/>
        <p:cNvGrpSpPr/>
        <p:nvPr/>
      </p:nvGrpSpPr>
      <p:grpSpPr>
        <a:xfrm>
          <a:off x="0" y="0"/>
          <a:ext cx="0" cy="0"/>
          <a:chOff x="0" y="0"/>
          <a:chExt cx="0" cy="0"/>
        </a:xfrm>
      </p:grpSpPr>
      <p:sp>
        <p:nvSpPr>
          <p:cNvPr id="180" name="Google Shape;180;p28"/>
          <p:cNvSpPr txBox="1">
            <a:spLocks noGrp="1"/>
          </p:cNvSpPr>
          <p:nvPr>
            <p:ph type="ctrTitle"/>
          </p:nvPr>
        </p:nvSpPr>
        <p:spPr>
          <a:xfrm>
            <a:off x="2430000" y="535000"/>
            <a:ext cx="4284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81" name="Google Shape;181;p28"/>
          <p:cNvSpPr txBox="1">
            <a:spLocks noGrp="1"/>
          </p:cNvSpPr>
          <p:nvPr>
            <p:ph type="subTitle" idx="1"/>
          </p:nvPr>
        </p:nvSpPr>
        <p:spPr>
          <a:xfrm>
            <a:off x="2425050" y="1667625"/>
            <a:ext cx="4293900" cy="136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82" name="Google Shape;182;p28"/>
          <p:cNvSpPr txBox="1"/>
          <p:nvPr/>
        </p:nvSpPr>
        <p:spPr>
          <a:xfrm>
            <a:off x="2425050" y="4115900"/>
            <a:ext cx="4293900" cy="492600"/>
          </a:xfrm>
          <a:prstGeom prst="rect">
            <a:avLst/>
          </a:prstGeom>
          <a:noFill/>
          <a:ln>
            <a:noFill/>
          </a:ln>
        </p:spPr>
        <p:txBody>
          <a:bodyPr spcFirstLastPara="1" wrap="square" lIns="91425" tIns="91425" rIns="91425" bIns="91425" anchor="t" anchorCtr="0">
            <a:spAutoFit/>
          </a:bodyPr>
          <a:lstStyle/>
          <a:p>
            <a:pPr marL="0" lvl="0" indent="0" algn="ctr" rtl="0">
              <a:spcBef>
                <a:spcPts val="300"/>
              </a:spcBef>
              <a:spcAft>
                <a:spcPts val="0"/>
              </a:spcAft>
              <a:buNone/>
            </a:pPr>
            <a:r>
              <a:rPr lang="en" sz="1000">
                <a:solidFill>
                  <a:schemeClr val="lt1"/>
                </a:solidFill>
                <a:latin typeface="Josefin Sans"/>
                <a:ea typeface="Josefin Sans"/>
                <a:cs typeface="Josefin Sans"/>
                <a:sym typeface="Josefin Sans"/>
              </a:rPr>
              <a:t>CREDITS: This presentation template was created by </a:t>
            </a:r>
            <a:r>
              <a:rPr lang="en" sz="1000" b="1">
                <a:solidFill>
                  <a:schemeClr val="lt1"/>
                </a:solidFill>
                <a:uFill>
                  <a:noFill/>
                </a:uFill>
                <a:latin typeface="Josefin Sans"/>
                <a:ea typeface="Josefin Sans"/>
                <a:cs typeface="Josefin Sans"/>
                <a:sym typeface="Josefin Sans"/>
                <a:hlinkClick r:id="rId2">
                  <a:extLst>
                    <a:ext uri="{A12FA001-AC4F-418D-AE19-62706E023703}">
                      <ahyp:hlinkClr xmlns:ahyp="http://schemas.microsoft.com/office/drawing/2018/hyperlinkcolor" xmlns="" val="tx"/>
                    </a:ext>
                  </a:extLst>
                </a:hlinkClick>
              </a:rPr>
              <a:t>Slidesgo</a:t>
            </a:r>
            <a:r>
              <a:rPr lang="en" sz="1000" b="1">
                <a:solidFill>
                  <a:schemeClr val="lt1"/>
                </a:solidFill>
                <a:latin typeface="Josefin Sans"/>
                <a:ea typeface="Josefin Sans"/>
                <a:cs typeface="Josefin Sans"/>
                <a:sym typeface="Josefin Sans"/>
              </a:rPr>
              <a:t>,</a:t>
            </a:r>
            <a:r>
              <a:rPr lang="en" sz="1000">
                <a:solidFill>
                  <a:schemeClr val="lt1"/>
                </a:solidFill>
                <a:latin typeface="Josefin Sans"/>
                <a:ea typeface="Josefin Sans"/>
                <a:cs typeface="Josefin Sans"/>
                <a:sym typeface="Josefin Sans"/>
              </a:rPr>
              <a:t> including icons by </a:t>
            </a:r>
            <a:r>
              <a:rPr lang="en" sz="1000" b="1">
                <a:solidFill>
                  <a:schemeClr val="lt1"/>
                </a:solidFill>
                <a:uFill>
                  <a:noFill/>
                </a:uFill>
                <a:latin typeface="Josefin Sans"/>
                <a:ea typeface="Josefin Sans"/>
                <a:cs typeface="Josefin Sans"/>
                <a:sym typeface="Josefin Sans"/>
                <a:hlinkClick r:id="rId3">
                  <a:extLst>
                    <a:ext uri="{A12FA001-AC4F-418D-AE19-62706E023703}">
                      <ahyp:hlinkClr xmlns:ahyp="http://schemas.microsoft.com/office/drawing/2018/hyperlinkcolor" xmlns="" val="tx"/>
                    </a:ext>
                  </a:extLst>
                </a:hlinkClick>
              </a:rPr>
              <a:t>Flaticon</a:t>
            </a:r>
            <a:r>
              <a:rPr lang="en" sz="1000">
                <a:solidFill>
                  <a:schemeClr val="lt1"/>
                </a:solidFill>
                <a:latin typeface="Josefin Sans"/>
                <a:ea typeface="Josefin Sans"/>
                <a:cs typeface="Josefin Sans"/>
                <a:sym typeface="Josefin Sans"/>
              </a:rPr>
              <a:t>, infographics &amp; images by </a:t>
            </a:r>
            <a:r>
              <a:rPr lang="en" sz="1000" b="1">
                <a:solidFill>
                  <a:schemeClr val="lt1"/>
                </a:solidFill>
                <a:uFill>
                  <a:noFill/>
                </a:uFill>
                <a:latin typeface="Josefin Sans"/>
                <a:ea typeface="Josefin Sans"/>
                <a:cs typeface="Josefin Sans"/>
                <a:sym typeface="Josefin Sans"/>
                <a:hlinkClick r:id="rId4">
                  <a:extLst>
                    <a:ext uri="{A12FA001-AC4F-418D-AE19-62706E023703}">
                      <ahyp:hlinkClr xmlns:ahyp="http://schemas.microsoft.com/office/drawing/2018/hyperlinkcolor" xmlns="" val="tx"/>
                    </a:ext>
                  </a:extLst>
                </a:hlinkClick>
              </a:rPr>
              <a:t>Freepik</a:t>
            </a:r>
            <a:endParaRPr sz="1000">
              <a:solidFill>
                <a:schemeClr val="lt1"/>
              </a:solidFill>
              <a:latin typeface="Josefin Sans"/>
              <a:ea typeface="Josefin Sans"/>
              <a:cs typeface="Josefin Sans"/>
              <a:sym typeface="Josefin Sans"/>
            </a:endParaRPr>
          </a:p>
        </p:txBody>
      </p:sp>
      <p:sp>
        <p:nvSpPr>
          <p:cNvPr id="183" name="Google Shape;183;p28"/>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84"/>
        <p:cNvGrpSpPr/>
        <p:nvPr/>
      </p:nvGrpSpPr>
      <p:grpSpPr>
        <a:xfrm>
          <a:off x="0" y="0"/>
          <a:ext cx="0" cy="0"/>
          <a:chOff x="0" y="0"/>
          <a:chExt cx="0" cy="0"/>
        </a:xfrm>
      </p:grpSpPr>
      <p:sp>
        <p:nvSpPr>
          <p:cNvPr id="185" name="Google Shape;185;p29"/>
          <p:cNvSpPr/>
          <p:nvPr/>
        </p:nvSpPr>
        <p:spPr>
          <a:xfrm>
            <a:off x="715100" y="3117950"/>
            <a:ext cx="8429100" cy="2025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87"/>
        <p:cNvGrpSpPr/>
        <p:nvPr/>
      </p:nvGrpSpPr>
      <p:grpSpPr>
        <a:xfrm>
          <a:off x="0" y="0"/>
          <a:ext cx="0" cy="0"/>
          <a:chOff x="0" y="0"/>
          <a:chExt cx="0" cy="0"/>
        </a:xfrm>
      </p:grpSpPr>
      <p:sp>
        <p:nvSpPr>
          <p:cNvPr id="188" name="Google Shape;188;p30"/>
          <p:cNvSpPr/>
          <p:nvPr/>
        </p:nvSpPr>
        <p:spPr>
          <a:xfrm>
            <a:off x="0" y="0"/>
            <a:ext cx="9144000" cy="2591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51"/>
        <p:cNvGrpSpPr/>
        <p:nvPr/>
      </p:nvGrpSpPr>
      <p:grpSpPr>
        <a:xfrm>
          <a:off x="0" y="0"/>
          <a:ext cx="0" cy="0"/>
          <a:chOff x="0" y="0"/>
          <a:chExt cx="0" cy="0"/>
        </a:xfrm>
      </p:grpSpPr>
    </p:spTree>
    <p:extLst>
      <p:ext uri="{BB962C8B-B14F-4D97-AF65-F5344CB8AC3E}">
        <p14:creationId xmlns:p14="http://schemas.microsoft.com/office/powerpoint/2010/main" val="13367685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500"/>
              <a:buNone/>
              <a:defRPr>
                <a:latin typeface="Josefin Sans"/>
                <a:ea typeface="Josefin Sans"/>
                <a:cs typeface="Josefin Sans"/>
                <a:sym typeface="Josefin Sans"/>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 name="Google Shape;21;p4"/>
          <p:cNvSpPr txBox="1">
            <a:spLocks noGrp="1"/>
          </p:cNvSpPr>
          <p:nvPr>
            <p:ph type="body" idx="1"/>
          </p:nvPr>
        </p:nvSpPr>
        <p:spPr>
          <a:xfrm>
            <a:off x="720000" y="1181050"/>
            <a:ext cx="7704000" cy="3427500"/>
          </a:xfrm>
          <a:prstGeom prst="rect">
            <a:avLst/>
          </a:prstGeom>
        </p:spPr>
        <p:txBody>
          <a:bodyPr spcFirstLastPara="1" wrap="square" lIns="91425" tIns="91425" rIns="91425" bIns="91425" anchor="t" anchorCtr="0">
            <a:noAutofit/>
          </a:bodyPr>
          <a:lstStyle>
            <a:lvl1pPr marL="457200" lvl="0" indent="-323850" rtl="0">
              <a:lnSpc>
                <a:spcPct val="115000"/>
              </a:lnSpc>
              <a:spcBef>
                <a:spcPts val="0"/>
              </a:spcBef>
              <a:spcAft>
                <a:spcPts val="0"/>
              </a:spcAft>
              <a:buSzPts val="1500"/>
              <a:buChar char="●"/>
              <a:defRPr sz="1200"/>
            </a:lvl1pPr>
            <a:lvl2pPr marL="914400" lvl="1" indent="-323850" rtl="0">
              <a:lnSpc>
                <a:spcPct val="115000"/>
              </a:lnSpc>
              <a:spcBef>
                <a:spcPts val="0"/>
              </a:spcBef>
              <a:spcAft>
                <a:spcPts val="0"/>
              </a:spcAft>
              <a:buSzPts val="1500"/>
              <a:buChar char="○"/>
              <a:defRPr sz="1500"/>
            </a:lvl2pPr>
            <a:lvl3pPr marL="1371600" lvl="2" indent="-323850" rtl="0">
              <a:lnSpc>
                <a:spcPct val="115000"/>
              </a:lnSpc>
              <a:spcBef>
                <a:spcPts val="0"/>
              </a:spcBef>
              <a:spcAft>
                <a:spcPts val="0"/>
              </a:spcAft>
              <a:buSzPts val="1500"/>
              <a:buChar char="■"/>
              <a:defRPr sz="1500"/>
            </a:lvl3pPr>
            <a:lvl4pPr marL="1828800" lvl="3" indent="-323850" rtl="0">
              <a:lnSpc>
                <a:spcPct val="115000"/>
              </a:lnSpc>
              <a:spcBef>
                <a:spcPts val="0"/>
              </a:spcBef>
              <a:spcAft>
                <a:spcPts val="0"/>
              </a:spcAft>
              <a:buSzPts val="1500"/>
              <a:buChar char="●"/>
              <a:defRPr sz="1500"/>
            </a:lvl4pPr>
            <a:lvl5pPr marL="2286000" lvl="4" indent="-323850" rtl="0">
              <a:lnSpc>
                <a:spcPct val="115000"/>
              </a:lnSpc>
              <a:spcBef>
                <a:spcPts val="0"/>
              </a:spcBef>
              <a:spcAft>
                <a:spcPts val="0"/>
              </a:spcAft>
              <a:buSzPts val="1500"/>
              <a:buChar char="○"/>
              <a:defRPr sz="1500"/>
            </a:lvl5pPr>
            <a:lvl6pPr marL="2743200" lvl="5" indent="-323850" rtl="0">
              <a:lnSpc>
                <a:spcPct val="115000"/>
              </a:lnSpc>
              <a:spcBef>
                <a:spcPts val="0"/>
              </a:spcBef>
              <a:spcAft>
                <a:spcPts val="0"/>
              </a:spcAft>
              <a:buSzPts val="1500"/>
              <a:buChar char="■"/>
              <a:defRPr sz="1500"/>
            </a:lvl6pPr>
            <a:lvl7pPr marL="3200400" lvl="6" indent="-323850" rtl="0">
              <a:lnSpc>
                <a:spcPct val="115000"/>
              </a:lnSpc>
              <a:spcBef>
                <a:spcPts val="0"/>
              </a:spcBef>
              <a:spcAft>
                <a:spcPts val="0"/>
              </a:spcAft>
              <a:buSzPts val="1500"/>
              <a:buChar char="●"/>
              <a:defRPr sz="1500"/>
            </a:lvl7pPr>
            <a:lvl8pPr marL="3657600" lvl="7" indent="-323850" rtl="0">
              <a:lnSpc>
                <a:spcPct val="115000"/>
              </a:lnSpc>
              <a:spcBef>
                <a:spcPts val="0"/>
              </a:spcBef>
              <a:spcAft>
                <a:spcPts val="0"/>
              </a:spcAft>
              <a:buSzPts val="1500"/>
              <a:buChar char="○"/>
              <a:defRPr sz="1500"/>
            </a:lvl8pPr>
            <a:lvl9pPr marL="4114800" lvl="8" indent="-323850" rtl="0">
              <a:lnSpc>
                <a:spcPct val="115000"/>
              </a:lnSpc>
              <a:spcBef>
                <a:spcPts val="0"/>
              </a:spcBef>
              <a:spcAft>
                <a:spcPts val="0"/>
              </a:spcAft>
              <a:buSzPts val="1500"/>
              <a:buChar char="■"/>
              <a:defRPr sz="1500"/>
            </a:lvl9pPr>
          </a:lstStyle>
          <a:p>
            <a:endParaRPr/>
          </a:p>
        </p:txBody>
      </p:sp>
      <p:sp>
        <p:nvSpPr>
          <p:cNvPr id="22" name="Google Shape;22;p4"/>
          <p:cNvSpPr/>
          <p:nvPr/>
        </p:nvSpPr>
        <p:spPr>
          <a:xfrm flipH="1">
            <a:off x="514550" y="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p:nvPr/>
        </p:nvSpPr>
        <p:spPr>
          <a:xfrm>
            <a:off x="0" y="0"/>
            <a:ext cx="45627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subTitle" idx="1"/>
          </p:nvPr>
        </p:nvSpPr>
        <p:spPr>
          <a:xfrm>
            <a:off x="979200" y="1040800"/>
            <a:ext cx="31719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3500"/>
              <a:buFont typeface="Josefin Sans"/>
              <a:buNone/>
              <a:defRPr sz="3500" b="1">
                <a:solidFill>
                  <a:schemeClr val="accent1"/>
                </a:solidFill>
                <a:highlight>
                  <a:schemeClr val="dk1"/>
                </a:highlight>
                <a:latin typeface="Josefin Sans"/>
                <a:ea typeface="Josefin Sans"/>
                <a:cs typeface="Josefin Sans"/>
                <a:sym typeface="Josefin San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 name="Google Shape;26;p5"/>
          <p:cNvSpPr txBox="1">
            <a:spLocks noGrp="1"/>
          </p:cNvSpPr>
          <p:nvPr>
            <p:ph type="subTitle" idx="2"/>
          </p:nvPr>
        </p:nvSpPr>
        <p:spPr>
          <a:xfrm>
            <a:off x="4943850" y="1040800"/>
            <a:ext cx="31719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3500"/>
              <a:buFont typeface="Josefin Sans"/>
              <a:buNone/>
              <a:defRPr sz="3500" b="1">
                <a:solidFill>
                  <a:schemeClr val="dk1"/>
                </a:solidFill>
                <a:highlight>
                  <a:schemeClr val="accent1"/>
                </a:highlight>
                <a:latin typeface="Josefin Sans"/>
                <a:ea typeface="Josefin Sans"/>
                <a:cs typeface="Josefin Sans"/>
                <a:sym typeface="Josefin San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7" name="Google Shape;27;p5"/>
          <p:cNvSpPr txBox="1">
            <a:spLocks noGrp="1"/>
          </p:cNvSpPr>
          <p:nvPr>
            <p:ph type="subTitle" idx="3"/>
          </p:nvPr>
        </p:nvSpPr>
        <p:spPr>
          <a:xfrm>
            <a:off x="979200" y="2062700"/>
            <a:ext cx="3171900" cy="20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8" name="Google Shape;28;p5"/>
          <p:cNvSpPr txBox="1">
            <a:spLocks noGrp="1"/>
          </p:cNvSpPr>
          <p:nvPr>
            <p:ph type="subTitle" idx="4"/>
          </p:nvPr>
        </p:nvSpPr>
        <p:spPr>
          <a:xfrm>
            <a:off x="4943775" y="2062700"/>
            <a:ext cx="3171900" cy="207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720000" y="574363"/>
            <a:ext cx="3088800" cy="1095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7"/>
          <p:cNvSpPr txBox="1">
            <a:spLocks noGrp="1"/>
          </p:cNvSpPr>
          <p:nvPr>
            <p:ph type="body" idx="1"/>
          </p:nvPr>
        </p:nvSpPr>
        <p:spPr>
          <a:xfrm>
            <a:off x="720000" y="1826288"/>
            <a:ext cx="4190700" cy="27822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35" name="Google Shape;35;p7"/>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38" name="Google Shape;38;p8"/>
          <p:cNvSpPr/>
          <p:nvPr/>
        </p:nvSpPr>
        <p:spPr>
          <a:xfrm>
            <a:off x="0" y="2616500"/>
            <a:ext cx="9144000" cy="3089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p:nvPr/>
        </p:nvSpPr>
        <p:spPr>
          <a:xfrm>
            <a:off x="8044525" y="1064925"/>
            <a:ext cx="19800" cy="42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8"/>
          <p:cNvSpPr/>
          <p:nvPr/>
        </p:nvSpPr>
        <p:spPr>
          <a:xfrm>
            <a:off x="1079675" y="-861550"/>
            <a:ext cx="19800" cy="42264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txBox="1">
            <a:spLocks noGrp="1"/>
          </p:cNvSpPr>
          <p:nvPr>
            <p:ph type="title"/>
          </p:nvPr>
        </p:nvSpPr>
        <p:spPr>
          <a:xfrm>
            <a:off x="4250264" y="1158525"/>
            <a:ext cx="4074600" cy="14304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3" name="Google Shape;43;p9"/>
          <p:cNvSpPr txBox="1">
            <a:spLocks noGrp="1"/>
          </p:cNvSpPr>
          <p:nvPr>
            <p:ph type="subTitle" idx="1"/>
          </p:nvPr>
        </p:nvSpPr>
        <p:spPr>
          <a:xfrm>
            <a:off x="4250260" y="2782400"/>
            <a:ext cx="4074600" cy="1291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 name="Google Shape;44;p9"/>
          <p:cNvSpPr/>
          <p:nvPr/>
        </p:nvSpPr>
        <p:spPr>
          <a:xfrm flipH="1">
            <a:off x="514550" y="-11100"/>
            <a:ext cx="14100" cy="51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648150" y="516319"/>
            <a:ext cx="7847700" cy="56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0" y="0"/>
            <a:ext cx="9144000" cy="294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0" name="Google Shape;50;p11"/>
          <p:cNvSpPr txBox="1">
            <a:spLocks noGrp="1"/>
          </p:cNvSpPr>
          <p:nvPr>
            <p:ph type="subTitle" idx="1"/>
          </p:nvPr>
        </p:nvSpPr>
        <p:spPr>
          <a:xfrm>
            <a:off x="1284000" y="3069625"/>
            <a:ext cx="6576000" cy="5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Josefin Sans"/>
              <a:buNone/>
              <a:defRPr sz="3500" b="1">
                <a:solidFill>
                  <a:schemeClr val="lt1"/>
                </a:solidFill>
                <a:latin typeface="Josefin Sans"/>
                <a:ea typeface="Josefin Sans"/>
                <a:cs typeface="Josefin Sans"/>
                <a:sym typeface="Josefin Sa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Montserrat Medium"/>
              <a:buChar char="●"/>
              <a:defRPr>
                <a:solidFill>
                  <a:schemeClr val="lt1"/>
                </a:solidFill>
                <a:latin typeface="Montserrat Medium"/>
                <a:ea typeface="Montserrat Medium"/>
                <a:cs typeface="Montserrat Medium"/>
                <a:sym typeface="Montserrat Medium"/>
              </a:defRPr>
            </a:lvl1pPr>
            <a:lvl2pPr marL="914400" lvl="1" indent="-317500">
              <a:lnSpc>
                <a:spcPct val="115000"/>
              </a:lnSpc>
              <a:spcBef>
                <a:spcPts val="1600"/>
              </a:spcBef>
              <a:spcAft>
                <a:spcPts val="0"/>
              </a:spcAft>
              <a:buClr>
                <a:schemeClr val="lt1"/>
              </a:buClr>
              <a:buSzPts val="1400"/>
              <a:buFont typeface="Montserrat Medium"/>
              <a:buChar char="○"/>
              <a:defRPr>
                <a:solidFill>
                  <a:schemeClr val="lt1"/>
                </a:solidFill>
                <a:latin typeface="Montserrat Medium"/>
                <a:ea typeface="Montserrat Medium"/>
                <a:cs typeface="Montserrat Medium"/>
                <a:sym typeface="Montserrat Medium"/>
              </a:defRPr>
            </a:lvl2pPr>
            <a:lvl3pPr marL="1371600" lvl="2" indent="-317500">
              <a:lnSpc>
                <a:spcPct val="115000"/>
              </a:lnSpc>
              <a:spcBef>
                <a:spcPts val="1600"/>
              </a:spcBef>
              <a:spcAft>
                <a:spcPts val="0"/>
              </a:spcAft>
              <a:buClr>
                <a:schemeClr val="lt1"/>
              </a:buClr>
              <a:buSzPts val="1400"/>
              <a:buFont typeface="Montserrat Medium"/>
              <a:buChar char="■"/>
              <a:defRPr>
                <a:solidFill>
                  <a:schemeClr val="lt1"/>
                </a:solidFill>
                <a:latin typeface="Montserrat Medium"/>
                <a:ea typeface="Montserrat Medium"/>
                <a:cs typeface="Montserrat Medium"/>
                <a:sym typeface="Montserrat Medium"/>
              </a:defRPr>
            </a:lvl3pPr>
            <a:lvl4pPr marL="1828800" lvl="3" indent="-317500">
              <a:lnSpc>
                <a:spcPct val="115000"/>
              </a:lnSpc>
              <a:spcBef>
                <a:spcPts val="1600"/>
              </a:spcBef>
              <a:spcAft>
                <a:spcPts val="0"/>
              </a:spcAft>
              <a:buClr>
                <a:schemeClr val="lt1"/>
              </a:buClr>
              <a:buSzPts val="1400"/>
              <a:buFont typeface="Montserrat Medium"/>
              <a:buChar char="●"/>
              <a:defRPr>
                <a:solidFill>
                  <a:schemeClr val="lt1"/>
                </a:solidFill>
                <a:latin typeface="Montserrat Medium"/>
                <a:ea typeface="Montserrat Medium"/>
                <a:cs typeface="Montserrat Medium"/>
                <a:sym typeface="Montserrat Medium"/>
              </a:defRPr>
            </a:lvl4pPr>
            <a:lvl5pPr marL="2286000" lvl="4" indent="-317500">
              <a:lnSpc>
                <a:spcPct val="115000"/>
              </a:lnSpc>
              <a:spcBef>
                <a:spcPts val="1600"/>
              </a:spcBef>
              <a:spcAft>
                <a:spcPts val="0"/>
              </a:spcAft>
              <a:buClr>
                <a:schemeClr val="lt1"/>
              </a:buClr>
              <a:buSzPts val="1400"/>
              <a:buFont typeface="Montserrat Medium"/>
              <a:buChar char="○"/>
              <a:defRPr>
                <a:solidFill>
                  <a:schemeClr val="lt1"/>
                </a:solidFill>
                <a:latin typeface="Montserrat Medium"/>
                <a:ea typeface="Montserrat Medium"/>
                <a:cs typeface="Montserrat Medium"/>
                <a:sym typeface="Montserrat Medium"/>
              </a:defRPr>
            </a:lvl5pPr>
            <a:lvl6pPr marL="2743200" lvl="5" indent="-317500">
              <a:lnSpc>
                <a:spcPct val="115000"/>
              </a:lnSpc>
              <a:spcBef>
                <a:spcPts val="1600"/>
              </a:spcBef>
              <a:spcAft>
                <a:spcPts val="0"/>
              </a:spcAft>
              <a:buClr>
                <a:schemeClr val="lt1"/>
              </a:buClr>
              <a:buSzPts val="1400"/>
              <a:buFont typeface="Montserrat Medium"/>
              <a:buChar char="■"/>
              <a:defRPr>
                <a:solidFill>
                  <a:schemeClr val="lt1"/>
                </a:solidFill>
                <a:latin typeface="Montserrat Medium"/>
                <a:ea typeface="Montserrat Medium"/>
                <a:cs typeface="Montserrat Medium"/>
                <a:sym typeface="Montserrat Medium"/>
              </a:defRPr>
            </a:lvl6pPr>
            <a:lvl7pPr marL="3200400" lvl="6" indent="-317500">
              <a:lnSpc>
                <a:spcPct val="115000"/>
              </a:lnSpc>
              <a:spcBef>
                <a:spcPts val="1600"/>
              </a:spcBef>
              <a:spcAft>
                <a:spcPts val="0"/>
              </a:spcAft>
              <a:buClr>
                <a:schemeClr val="lt1"/>
              </a:buClr>
              <a:buSzPts val="1400"/>
              <a:buFont typeface="Montserrat Medium"/>
              <a:buChar char="●"/>
              <a:defRPr>
                <a:solidFill>
                  <a:schemeClr val="lt1"/>
                </a:solidFill>
                <a:latin typeface="Montserrat Medium"/>
                <a:ea typeface="Montserrat Medium"/>
                <a:cs typeface="Montserrat Medium"/>
                <a:sym typeface="Montserrat Medium"/>
              </a:defRPr>
            </a:lvl7pPr>
            <a:lvl8pPr marL="3657600" lvl="7" indent="-317500">
              <a:lnSpc>
                <a:spcPct val="115000"/>
              </a:lnSpc>
              <a:spcBef>
                <a:spcPts val="1600"/>
              </a:spcBef>
              <a:spcAft>
                <a:spcPts val="0"/>
              </a:spcAft>
              <a:buClr>
                <a:schemeClr val="lt1"/>
              </a:buClr>
              <a:buSzPts val="1400"/>
              <a:buFont typeface="Montserrat Medium"/>
              <a:buChar char="○"/>
              <a:defRPr>
                <a:solidFill>
                  <a:schemeClr val="lt1"/>
                </a:solidFill>
                <a:latin typeface="Montserrat Medium"/>
                <a:ea typeface="Montserrat Medium"/>
                <a:cs typeface="Montserrat Medium"/>
                <a:sym typeface="Montserrat Medium"/>
              </a:defRPr>
            </a:lvl8pPr>
            <a:lvl9pPr marL="4114800" lvl="8" indent="-317500">
              <a:lnSpc>
                <a:spcPct val="115000"/>
              </a:lnSpc>
              <a:spcBef>
                <a:spcPts val="1600"/>
              </a:spcBef>
              <a:spcAft>
                <a:spcPts val="1600"/>
              </a:spcAft>
              <a:buClr>
                <a:schemeClr val="lt1"/>
              </a:buClr>
              <a:buSzPts val="1400"/>
              <a:buFont typeface="Montserrat Medium"/>
              <a:buChar char="■"/>
              <a:defRPr>
                <a:solidFill>
                  <a:schemeClr val="lt1"/>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9" r:id="rId10"/>
    <p:sldLayoutId id="2147483660" r:id="rId11"/>
    <p:sldLayoutId id="2147483661" r:id="rId12"/>
    <p:sldLayoutId id="2147483662" r:id="rId13"/>
    <p:sldLayoutId id="2147483663" r:id="rId14"/>
    <p:sldLayoutId id="2147483664" r:id="rId15"/>
    <p:sldLayoutId id="2147483665"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 id="2147483678"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23.png"/><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25.png"/><Relationship Id="rId4" Type="http://schemas.openxmlformats.org/officeDocument/2006/relationships/image" Target="../media/image2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1"/>
          <p:cNvSpPr txBox="1">
            <a:spLocks noGrp="1"/>
          </p:cNvSpPr>
          <p:nvPr>
            <p:ph type="ctrTitle"/>
          </p:nvPr>
        </p:nvSpPr>
        <p:spPr>
          <a:xfrm>
            <a:off x="920400" y="2030200"/>
            <a:ext cx="4539300" cy="12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4700" dirty="0"/>
              <a:t>Talent Fusion</a:t>
            </a:r>
            <a:endParaRPr sz="4700" dirty="0"/>
          </a:p>
          <a:p>
            <a:pPr marL="0" lvl="0" indent="0" algn="ctr" rtl="0">
              <a:spcBef>
                <a:spcPts val="0"/>
              </a:spcBef>
              <a:spcAft>
                <a:spcPts val="0"/>
              </a:spcAft>
              <a:buNone/>
            </a:pPr>
            <a:endParaRPr sz="4200" dirty="0">
              <a:solidFill>
                <a:schemeClr val="dk1"/>
              </a:solidFill>
              <a:highlight>
                <a:srgbClr val="FFD966"/>
              </a:highlight>
            </a:endParaRPr>
          </a:p>
        </p:txBody>
      </p:sp>
      <p:sp>
        <p:nvSpPr>
          <p:cNvPr id="194" name="Google Shape;194;p31"/>
          <p:cNvSpPr txBox="1">
            <a:spLocks noGrp="1"/>
          </p:cNvSpPr>
          <p:nvPr>
            <p:ph type="subTitle" idx="1"/>
          </p:nvPr>
        </p:nvSpPr>
        <p:spPr>
          <a:xfrm>
            <a:off x="716500" y="4178700"/>
            <a:ext cx="1907700" cy="73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Vaishnavi Bhoite</a:t>
            </a:r>
            <a:endParaRPr dirty="0"/>
          </a:p>
        </p:txBody>
      </p:sp>
      <p:sp>
        <p:nvSpPr>
          <p:cNvPr id="196" name="Google Shape;196;p31"/>
          <p:cNvSpPr/>
          <p:nvPr/>
        </p:nvSpPr>
        <p:spPr>
          <a:xfrm>
            <a:off x="5344252" y="281650"/>
            <a:ext cx="1023000" cy="10230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18DCA5E2-5586-76F3-340E-8E416CE45BE3}"/>
              </a:ext>
            </a:extLst>
          </p:cNvPr>
          <p:cNvPicPr>
            <a:picLocks noChangeAspect="1"/>
          </p:cNvPicPr>
          <p:nvPr/>
        </p:nvPicPr>
        <p:blipFill>
          <a:blip r:embed="rId3"/>
          <a:stretch>
            <a:fillRect/>
          </a:stretch>
        </p:blipFill>
        <p:spPr>
          <a:xfrm>
            <a:off x="5855752" y="765544"/>
            <a:ext cx="3132495" cy="426642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4"/>
          <p:cNvSpPr/>
          <p:nvPr/>
        </p:nvSpPr>
        <p:spPr>
          <a:xfrm>
            <a:off x="900907" y="818025"/>
            <a:ext cx="1127400" cy="11274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4"/>
          <p:cNvSpPr txBox="1">
            <a:spLocks noGrp="1"/>
          </p:cNvSpPr>
          <p:nvPr>
            <p:ph type="title"/>
          </p:nvPr>
        </p:nvSpPr>
        <p:spPr>
          <a:xfrm>
            <a:off x="2331325" y="818025"/>
            <a:ext cx="6006300" cy="14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Flexibility And  </a:t>
            </a:r>
            <a:endParaRPr sz="3200" dirty="0">
              <a:latin typeface="Adobe Devanagari" panose="02040503050201020203" pitchFamily="18" charset="0"/>
              <a:cs typeface="Adobe Devanagari" panose="02040503050201020203" pitchFamily="18" charset="0"/>
            </a:endParaRPr>
          </a:p>
          <a:p>
            <a:pPr marL="0" lvl="0" indent="0" algn="ctr" rtl="0">
              <a:spcBef>
                <a:spcPts val="0"/>
              </a:spcBef>
              <a:spcAft>
                <a:spcPts val="0"/>
              </a:spcAft>
              <a:buNone/>
            </a:pPr>
            <a:r>
              <a:rPr lang="en" sz="3200" dirty="0">
                <a:solidFill>
                  <a:schemeClr val="dk1"/>
                </a:solidFill>
                <a:highlight>
                  <a:srgbClr val="FFD966"/>
                </a:highlight>
                <a:latin typeface="Adobe Devanagari" panose="02040503050201020203" pitchFamily="18" charset="0"/>
                <a:cs typeface="Adobe Devanagari" panose="02040503050201020203" pitchFamily="18" charset="0"/>
              </a:rPr>
              <a:t>Convenience</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sp>
        <p:nvSpPr>
          <p:cNvPr id="336" name="Google Shape;336;p44"/>
          <p:cNvSpPr txBox="1">
            <a:spLocks noGrp="1"/>
          </p:cNvSpPr>
          <p:nvPr>
            <p:ph type="subTitle" idx="1"/>
          </p:nvPr>
        </p:nvSpPr>
        <p:spPr>
          <a:xfrm>
            <a:off x="3413324" y="2466200"/>
            <a:ext cx="4614600" cy="1291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Users may have busy schedules or other commitments that make it difficult to attend traditional in-person mentorship programs. Talent Fusion’s mentorship system is flexible and can be accessed online from anywhere.</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45"/>
          <p:cNvSpPr/>
          <p:nvPr/>
        </p:nvSpPr>
        <p:spPr>
          <a:xfrm>
            <a:off x="900907" y="818025"/>
            <a:ext cx="1127400" cy="11274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5"/>
          <p:cNvSpPr txBox="1">
            <a:spLocks noGrp="1"/>
          </p:cNvSpPr>
          <p:nvPr>
            <p:ph type="title"/>
          </p:nvPr>
        </p:nvSpPr>
        <p:spPr>
          <a:xfrm>
            <a:off x="2331325" y="818025"/>
            <a:ext cx="6006300" cy="14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Flexibility And  </a:t>
            </a:r>
            <a:endParaRPr sz="3200" dirty="0">
              <a:latin typeface="Adobe Devanagari" panose="02040503050201020203" pitchFamily="18" charset="0"/>
              <a:cs typeface="Adobe Devanagari" panose="02040503050201020203" pitchFamily="18" charset="0"/>
            </a:endParaRPr>
          </a:p>
          <a:p>
            <a:pPr marL="0" lvl="0" indent="0" algn="ctr" rtl="0">
              <a:spcBef>
                <a:spcPts val="0"/>
              </a:spcBef>
              <a:spcAft>
                <a:spcPts val="0"/>
              </a:spcAft>
              <a:buNone/>
            </a:pPr>
            <a:r>
              <a:rPr lang="en" sz="3200" dirty="0">
                <a:solidFill>
                  <a:schemeClr val="dk1"/>
                </a:solidFill>
                <a:highlight>
                  <a:srgbClr val="FFD966"/>
                </a:highlight>
                <a:latin typeface="Adobe Devanagari" panose="02040503050201020203" pitchFamily="18" charset="0"/>
                <a:cs typeface="Adobe Devanagari" panose="02040503050201020203" pitchFamily="18" charset="0"/>
              </a:rPr>
              <a:t>Convenience</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sp>
        <p:nvSpPr>
          <p:cNvPr id="343" name="Google Shape;343;p45"/>
          <p:cNvSpPr txBox="1">
            <a:spLocks noGrp="1"/>
          </p:cNvSpPr>
          <p:nvPr>
            <p:ph type="subTitle" idx="1"/>
          </p:nvPr>
        </p:nvSpPr>
        <p:spPr>
          <a:xfrm>
            <a:off x="3413324" y="2466200"/>
            <a:ext cx="4614600" cy="1291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Users may have busy schedules or other commitments that make it difficult to attend traditional in-person mentorship programs. Talent Fusion’s mentorship system is flexible and can be accessed online from anywhere.</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dobe Devanagari" panose="02040503050201020203" pitchFamily="18" charset="0"/>
                <a:cs typeface="Adobe Devanagari" panose="02040503050201020203" pitchFamily="18" charset="0"/>
              </a:rPr>
              <a:t>Style Guide</a:t>
            </a:r>
            <a:endParaRPr dirty="0">
              <a:solidFill>
                <a:schemeClr val="dk1"/>
              </a:solidFill>
              <a:highlight>
                <a:srgbClr val="FFD966"/>
              </a:highlight>
              <a:latin typeface="Adobe Devanagari" panose="02040503050201020203" pitchFamily="18" charset="0"/>
              <a:cs typeface="Adobe Devanagari" panose="02040503050201020203" pitchFamily="18" charset="0"/>
            </a:endParaRPr>
          </a:p>
        </p:txBody>
      </p:sp>
      <p:sp>
        <p:nvSpPr>
          <p:cNvPr id="216" name="Google Shape;216;p34"/>
          <p:cNvSpPr txBox="1">
            <a:spLocks noGrp="1"/>
          </p:cNvSpPr>
          <p:nvPr>
            <p:ph type="body" idx="1"/>
          </p:nvPr>
        </p:nvSpPr>
        <p:spPr>
          <a:xfrm>
            <a:off x="720000" y="1181050"/>
            <a:ext cx="8204260" cy="34275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1050" dirty="0"/>
          </a:p>
          <a:p>
            <a:pPr marL="457200" lvl="0" indent="0" algn="l" rtl="0">
              <a:spcBef>
                <a:spcPts val="0"/>
              </a:spcBef>
              <a:spcAft>
                <a:spcPts val="0"/>
              </a:spcAft>
              <a:buNone/>
            </a:pPr>
            <a:endParaRPr sz="1050" dirty="0"/>
          </a:p>
          <a:p>
            <a:pPr marL="0" lvl="0" indent="0" algn="l" rtl="0">
              <a:spcBef>
                <a:spcPts val="0"/>
              </a:spcBef>
              <a:spcAft>
                <a:spcPts val="0"/>
              </a:spcAft>
              <a:buNone/>
            </a:pPr>
            <a:r>
              <a:rPr lang="en" sz="1050" dirty="0"/>
              <a:t>    Primary Colors                                Secondary Color                        Notification Color                  Information  Color</a:t>
            </a:r>
            <a:endParaRPr sz="1050" dirty="0"/>
          </a:p>
          <a:p>
            <a:pPr marL="0" lvl="0" indent="0" algn="l" rtl="0">
              <a:spcBef>
                <a:spcPts val="0"/>
              </a:spcBef>
              <a:spcAft>
                <a:spcPts val="0"/>
              </a:spcAft>
              <a:buNone/>
            </a:pPr>
            <a:r>
              <a:rPr lang="en" sz="1050" dirty="0"/>
              <a:t>   </a:t>
            </a:r>
            <a:endParaRPr sz="1050" dirty="0"/>
          </a:p>
          <a:p>
            <a:pPr marL="0" lvl="0" indent="0" algn="l" rtl="0">
              <a:spcBef>
                <a:spcPts val="0"/>
              </a:spcBef>
              <a:spcAft>
                <a:spcPts val="0"/>
              </a:spcAft>
              <a:buNone/>
            </a:pPr>
            <a:endParaRPr sz="1050" dirty="0"/>
          </a:p>
          <a:p>
            <a:pPr marL="0" lvl="0" indent="0" algn="l" rtl="0">
              <a:spcBef>
                <a:spcPts val="0"/>
              </a:spcBef>
              <a:spcAft>
                <a:spcPts val="0"/>
              </a:spcAft>
              <a:buNone/>
            </a:pPr>
            <a:r>
              <a:rPr lang="en" sz="1050" dirty="0"/>
              <a:t>                    #CA6FFF                                             #fe9d67ff                                       #ff0000ff                             #00ff00ff </a:t>
            </a:r>
            <a:endParaRPr sz="1050" dirty="0"/>
          </a:p>
          <a:p>
            <a:pPr marL="0" lvl="0" indent="0" algn="l" rtl="0">
              <a:spcBef>
                <a:spcPts val="0"/>
              </a:spcBef>
              <a:spcAft>
                <a:spcPts val="0"/>
              </a:spcAft>
              <a:buNone/>
            </a:pPr>
            <a:endParaRPr sz="1050" dirty="0"/>
          </a:p>
          <a:p>
            <a:pPr marL="0" lvl="0" indent="0" algn="l" rtl="0">
              <a:spcBef>
                <a:spcPts val="0"/>
              </a:spcBef>
              <a:spcAft>
                <a:spcPts val="0"/>
              </a:spcAft>
              <a:buNone/>
            </a:pPr>
            <a:endParaRPr sz="1050" dirty="0"/>
          </a:p>
          <a:p>
            <a:pPr marL="0" lvl="0" indent="0" algn="l" rtl="0">
              <a:spcBef>
                <a:spcPts val="0"/>
              </a:spcBef>
              <a:spcAft>
                <a:spcPts val="0"/>
              </a:spcAft>
              <a:buNone/>
            </a:pPr>
            <a:r>
              <a:rPr lang="en" sz="1050" dirty="0"/>
              <a:t>                   #</a:t>
            </a:r>
            <a:endParaRPr sz="1050" dirty="0"/>
          </a:p>
          <a:p>
            <a:pPr marL="0" lvl="0" indent="0" algn="l" rtl="0">
              <a:spcBef>
                <a:spcPts val="0"/>
              </a:spcBef>
              <a:spcAft>
                <a:spcPts val="0"/>
              </a:spcAft>
              <a:buNone/>
            </a:pPr>
            <a:endParaRPr sz="1050" dirty="0"/>
          </a:p>
          <a:p>
            <a:pPr marL="0" lvl="0" indent="0" algn="l" rtl="0">
              <a:spcBef>
                <a:spcPts val="0"/>
              </a:spcBef>
              <a:spcAft>
                <a:spcPts val="0"/>
              </a:spcAft>
              <a:buNone/>
            </a:pPr>
            <a:r>
              <a:rPr lang="en" sz="1050" dirty="0"/>
              <a:t>   </a:t>
            </a:r>
            <a:endParaRPr sz="1050" dirty="0"/>
          </a:p>
          <a:p>
            <a:pPr marL="0" lvl="0" indent="0" algn="l" rtl="0">
              <a:spcBef>
                <a:spcPts val="0"/>
              </a:spcBef>
              <a:spcAft>
                <a:spcPts val="0"/>
              </a:spcAft>
              <a:buNone/>
            </a:pPr>
            <a:endParaRPr sz="1050" dirty="0"/>
          </a:p>
          <a:p>
            <a:pPr marL="0" lvl="0" indent="0" algn="l" rtl="0">
              <a:spcBef>
                <a:spcPts val="0"/>
              </a:spcBef>
              <a:spcAft>
                <a:spcPts val="0"/>
              </a:spcAft>
              <a:buNone/>
            </a:pPr>
            <a:r>
              <a:rPr lang="en" sz="1050" dirty="0"/>
              <a:t>                  </a:t>
            </a:r>
            <a:endParaRPr sz="1050" dirty="0"/>
          </a:p>
        </p:txBody>
      </p:sp>
      <p:sp>
        <p:nvSpPr>
          <p:cNvPr id="217" name="Google Shape;217;p34"/>
          <p:cNvSpPr/>
          <p:nvPr/>
        </p:nvSpPr>
        <p:spPr>
          <a:xfrm>
            <a:off x="893050" y="2129550"/>
            <a:ext cx="540900" cy="240300"/>
          </a:xfrm>
          <a:prstGeom prst="rect">
            <a:avLst/>
          </a:prstGeom>
          <a:solidFill>
            <a:srgbClr val="13016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4"/>
          <p:cNvSpPr txBox="1"/>
          <p:nvPr/>
        </p:nvSpPr>
        <p:spPr>
          <a:xfrm>
            <a:off x="3870450" y="3666575"/>
            <a:ext cx="4946100" cy="77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050">
              <a:solidFill>
                <a:schemeClr val="lt1"/>
              </a:solidFill>
              <a:latin typeface="Montserrat Medium"/>
              <a:ea typeface="Montserrat Medium"/>
              <a:cs typeface="Montserrat Medium"/>
              <a:sym typeface="Montserrat Medium"/>
            </a:endParaRPr>
          </a:p>
          <a:p>
            <a:pPr marL="0" lvl="0" indent="0" algn="l" rtl="0">
              <a:lnSpc>
                <a:spcPct val="115000"/>
              </a:lnSpc>
              <a:spcBef>
                <a:spcPts val="0"/>
              </a:spcBef>
              <a:spcAft>
                <a:spcPts val="0"/>
              </a:spcAft>
              <a:buNone/>
            </a:pPr>
            <a:endParaRPr sz="1050">
              <a:solidFill>
                <a:schemeClr val="lt1"/>
              </a:solidFill>
              <a:latin typeface="Montserrat Medium"/>
              <a:ea typeface="Montserrat Medium"/>
              <a:cs typeface="Montserrat Medium"/>
              <a:sym typeface="Montserrat Medium"/>
            </a:endParaRPr>
          </a:p>
          <a:p>
            <a:pPr marL="0" lvl="0" indent="0" algn="l" rtl="0">
              <a:spcBef>
                <a:spcPts val="0"/>
              </a:spcBef>
              <a:spcAft>
                <a:spcPts val="0"/>
              </a:spcAft>
              <a:buNone/>
            </a:pPr>
            <a:endParaRPr>
              <a:latin typeface="Montserrat Medium"/>
              <a:ea typeface="Montserrat Medium"/>
              <a:cs typeface="Montserrat Medium"/>
              <a:sym typeface="Montserrat Medium"/>
            </a:endParaRPr>
          </a:p>
        </p:txBody>
      </p:sp>
      <p:sp>
        <p:nvSpPr>
          <p:cNvPr id="220" name="Google Shape;220;p34"/>
          <p:cNvSpPr/>
          <p:nvPr/>
        </p:nvSpPr>
        <p:spPr>
          <a:xfrm>
            <a:off x="3092241" y="2129550"/>
            <a:ext cx="540900" cy="240300"/>
          </a:xfrm>
          <a:prstGeom prst="rect">
            <a:avLst/>
          </a:prstGeom>
          <a:solidFill>
            <a:srgbClr val="FE9D67"/>
          </a:solidFill>
          <a:ln w="9525" cap="flat" cmpd="sng">
            <a:solidFill>
              <a:srgbClr val="FCA3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4"/>
          <p:cNvSpPr/>
          <p:nvPr/>
        </p:nvSpPr>
        <p:spPr>
          <a:xfrm>
            <a:off x="5240411" y="2129550"/>
            <a:ext cx="540900" cy="240300"/>
          </a:xfrm>
          <a:prstGeom prst="rect">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2">
            <a:extLst>
              <a:ext uri="{FF2B5EF4-FFF2-40B4-BE49-F238E27FC236}">
                <a16:creationId xmlns:a16="http://schemas.microsoft.com/office/drawing/2014/main" id="{F4E8D5F2-9025-8F0A-C4F1-4E9929F60412}"/>
              </a:ext>
            </a:extLst>
          </p:cNvPr>
          <p:cNvSpPr/>
          <p:nvPr/>
        </p:nvSpPr>
        <p:spPr>
          <a:xfrm>
            <a:off x="6882809" y="2129550"/>
            <a:ext cx="612097" cy="240300"/>
          </a:xfrm>
          <a:prstGeom prst="rect">
            <a:avLst/>
          </a:prstGeom>
          <a:solidFill>
            <a:srgbClr val="6B779A"/>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dobe Devanagari" panose="02040503050201020203" pitchFamily="18" charset="0"/>
                <a:cs typeface="Adobe Devanagari" panose="02040503050201020203" pitchFamily="18" charset="0"/>
              </a:rPr>
              <a:t>Style Guide</a:t>
            </a:r>
            <a:endParaRPr dirty="0">
              <a:solidFill>
                <a:schemeClr val="dk1"/>
              </a:solidFill>
              <a:highlight>
                <a:srgbClr val="FFD966"/>
              </a:highlight>
              <a:latin typeface="Adobe Devanagari" panose="02040503050201020203" pitchFamily="18" charset="0"/>
              <a:cs typeface="Adobe Devanagari" panose="02040503050201020203" pitchFamily="18" charset="0"/>
            </a:endParaRPr>
          </a:p>
        </p:txBody>
      </p:sp>
      <p:sp>
        <p:nvSpPr>
          <p:cNvPr id="216" name="Google Shape;216;p34"/>
          <p:cNvSpPr txBox="1">
            <a:spLocks noGrp="1"/>
          </p:cNvSpPr>
          <p:nvPr>
            <p:ph type="body" idx="1"/>
          </p:nvPr>
        </p:nvSpPr>
        <p:spPr>
          <a:xfrm>
            <a:off x="720000" y="1181050"/>
            <a:ext cx="7704000" cy="34275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1050" dirty="0"/>
          </a:p>
          <a:p>
            <a:pPr marL="457200" lvl="0" indent="0" algn="l" rtl="0">
              <a:spcBef>
                <a:spcPts val="0"/>
              </a:spcBef>
              <a:spcAft>
                <a:spcPts val="0"/>
              </a:spcAft>
              <a:buNone/>
            </a:pPr>
            <a:endParaRPr sz="1050" dirty="0"/>
          </a:p>
          <a:p>
            <a:pPr marL="0" lvl="0" indent="0" algn="l" rtl="0">
              <a:spcBef>
                <a:spcPts val="0"/>
              </a:spcBef>
              <a:spcAft>
                <a:spcPts val="0"/>
              </a:spcAft>
              <a:buNone/>
            </a:pPr>
            <a:r>
              <a:rPr lang="en" sz="1050" dirty="0"/>
              <a:t>    </a:t>
            </a:r>
            <a:endParaRPr sz="1050" dirty="0"/>
          </a:p>
          <a:p>
            <a:pPr marL="0" lvl="0" indent="0" algn="l" rtl="0">
              <a:spcBef>
                <a:spcPts val="0"/>
              </a:spcBef>
              <a:spcAft>
                <a:spcPts val="0"/>
              </a:spcAft>
              <a:buNone/>
            </a:pPr>
            <a:endParaRPr sz="1050" dirty="0"/>
          </a:p>
          <a:p>
            <a:pPr marL="0" lvl="0" indent="0" algn="l" rtl="0">
              <a:spcBef>
                <a:spcPts val="0"/>
              </a:spcBef>
              <a:spcAft>
                <a:spcPts val="0"/>
              </a:spcAft>
              <a:buNone/>
            </a:pPr>
            <a:r>
              <a:rPr lang="en" sz="1050" dirty="0"/>
              <a:t>   </a:t>
            </a:r>
            <a:endParaRPr sz="1050" dirty="0"/>
          </a:p>
          <a:p>
            <a:pPr marL="0" lvl="0" indent="0" algn="l" rtl="0">
              <a:spcBef>
                <a:spcPts val="0"/>
              </a:spcBef>
              <a:spcAft>
                <a:spcPts val="0"/>
              </a:spcAft>
              <a:buNone/>
            </a:pPr>
            <a:endParaRPr sz="1050" dirty="0"/>
          </a:p>
          <a:p>
            <a:pPr marL="0" lvl="0" indent="0" algn="l" rtl="0">
              <a:spcBef>
                <a:spcPts val="0"/>
              </a:spcBef>
              <a:spcAft>
                <a:spcPts val="0"/>
              </a:spcAft>
              <a:buNone/>
            </a:pPr>
            <a:r>
              <a:rPr lang="en" sz="1050" dirty="0"/>
              <a:t>                  </a:t>
            </a:r>
            <a:endParaRPr sz="1050" dirty="0"/>
          </a:p>
        </p:txBody>
      </p:sp>
      <p:sp>
        <p:nvSpPr>
          <p:cNvPr id="219" name="Google Shape;219;p34"/>
          <p:cNvSpPr txBox="1"/>
          <p:nvPr/>
        </p:nvSpPr>
        <p:spPr>
          <a:xfrm>
            <a:off x="3870450" y="3666575"/>
            <a:ext cx="4946100" cy="771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050">
              <a:solidFill>
                <a:schemeClr val="lt1"/>
              </a:solidFill>
              <a:latin typeface="Montserrat Medium"/>
              <a:ea typeface="Montserrat Medium"/>
              <a:cs typeface="Montserrat Medium"/>
              <a:sym typeface="Montserrat Medium"/>
            </a:endParaRPr>
          </a:p>
          <a:p>
            <a:pPr marL="0" lvl="0" indent="0" algn="l" rtl="0">
              <a:lnSpc>
                <a:spcPct val="115000"/>
              </a:lnSpc>
              <a:spcBef>
                <a:spcPts val="0"/>
              </a:spcBef>
              <a:spcAft>
                <a:spcPts val="0"/>
              </a:spcAft>
              <a:buNone/>
            </a:pPr>
            <a:endParaRPr sz="1050">
              <a:solidFill>
                <a:schemeClr val="lt1"/>
              </a:solidFill>
              <a:latin typeface="Montserrat Medium"/>
              <a:ea typeface="Montserrat Medium"/>
              <a:cs typeface="Montserrat Medium"/>
              <a:sym typeface="Montserrat Medium"/>
            </a:endParaRPr>
          </a:p>
          <a:p>
            <a:pPr marL="0" lvl="0" indent="0" algn="l" rtl="0">
              <a:spcBef>
                <a:spcPts val="0"/>
              </a:spcBef>
              <a:spcAft>
                <a:spcPts val="0"/>
              </a:spcAft>
              <a:buNone/>
            </a:pPr>
            <a:endParaRPr>
              <a:latin typeface="Montserrat Medium"/>
              <a:ea typeface="Montserrat Medium"/>
              <a:cs typeface="Montserrat Medium"/>
              <a:sym typeface="Montserrat Medium"/>
            </a:endParaRPr>
          </a:p>
        </p:txBody>
      </p:sp>
      <p:sp>
        <p:nvSpPr>
          <p:cNvPr id="3" name="TextBox 2">
            <a:extLst>
              <a:ext uri="{FF2B5EF4-FFF2-40B4-BE49-F238E27FC236}">
                <a16:creationId xmlns:a16="http://schemas.microsoft.com/office/drawing/2014/main" id="{50B72244-B573-7ABE-97C9-B2EBE1C5E56B}"/>
              </a:ext>
            </a:extLst>
          </p:cNvPr>
          <p:cNvSpPr txBox="1"/>
          <p:nvPr/>
        </p:nvSpPr>
        <p:spPr>
          <a:xfrm>
            <a:off x="891803" y="1181050"/>
            <a:ext cx="6409220"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FF0000"/>
                </a:solidFill>
              </a:rPr>
              <a:t>Typography:</a:t>
            </a:r>
          </a:p>
          <a:p>
            <a:endParaRPr lang="en-US" dirty="0">
              <a:solidFill>
                <a:schemeClr val="bg1"/>
              </a:solidFill>
            </a:endParaRPr>
          </a:p>
          <a:p>
            <a:r>
              <a:rPr lang="en-US" dirty="0">
                <a:solidFill>
                  <a:srgbClr val="92D050"/>
                </a:solidFill>
              </a:rPr>
              <a:t>Text: </a:t>
            </a:r>
          </a:p>
          <a:p>
            <a:pPr marL="742950" lvl="1" indent="-285750">
              <a:buFont typeface="Arial"/>
              <a:buChar char="•"/>
            </a:pPr>
            <a:r>
              <a:rPr lang="en-US" dirty="0">
                <a:solidFill>
                  <a:schemeClr val="bg1"/>
                </a:solidFill>
              </a:rPr>
              <a:t>Poppins 13 Regular</a:t>
            </a:r>
          </a:p>
          <a:p>
            <a:pPr algn="l"/>
            <a:endParaRPr lang="en-US" dirty="0">
              <a:solidFill>
                <a:schemeClr val="bg1"/>
              </a:solidFill>
            </a:endParaRPr>
          </a:p>
          <a:p>
            <a:r>
              <a:rPr lang="en-US" dirty="0">
                <a:solidFill>
                  <a:srgbClr val="92D050"/>
                </a:solidFill>
              </a:rPr>
              <a:t>Buttons: </a:t>
            </a:r>
          </a:p>
          <a:p>
            <a:pPr marL="742950" lvl="1" indent="-285750">
              <a:buFont typeface="Arial"/>
              <a:buChar char="•"/>
            </a:pPr>
            <a:r>
              <a:rPr lang="en-US" dirty="0">
                <a:solidFill>
                  <a:schemeClr val="bg1"/>
                </a:solidFill>
              </a:rPr>
              <a:t>Primary: Poppins 16 Medium</a:t>
            </a:r>
          </a:p>
          <a:p>
            <a:r>
              <a:rPr lang="en-US" dirty="0">
                <a:solidFill>
                  <a:schemeClr val="bg1"/>
                </a:solidFill>
              </a:rPr>
              <a:t>               Background Color : Dark Blue #130160</a:t>
            </a:r>
          </a:p>
          <a:p>
            <a:endParaRPr lang="en-US" dirty="0">
              <a:solidFill>
                <a:schemeClr val="bg1"/>
              </a:solidFill>
            </a:endParaRPr>
          </a:p>
          <a:p>
            <a:r>
              <a:rPr lang="en-US" dirty="0">
                <a:solidFill>
                  <a:srgbClr val="92D050"/>
                </a:solidFill>
              </a:rPr>
              <a:t>Heading:</a:t>
            </a:r>
          </a:p>
          <a:p>
            <a:pPr marL="742950" lvl="1" indent="-285750">
              <a:buFont typeface="Arial"/>
              <a:buChar char="•"/>
            </a:pPr>
            <a:r>
              <a:rPr lang="en-US" dirty="0">
                <a:solidFill>
                  <a:schemeClr val="bg1"/>
                </a:solidFill>
              </a:rPr>
              <a:t>Primary: Poppins 16 Semi-bold</a:t>
            </a:r>
          </a:p>
          <a:p>
            <a:pPr marL="742950" lvl="1" indent="-285750">
              <a:buFont typeface="Arial"/>
              <a:buChar char="•"/>
            </a:pPr>
            <a:r>
              <a:rPr lang="en-US" dirty="0">
                <a:solidFill>
                  <a:schemeClr val="bg1"/>
                </a:solidFill>
              </a:rPr>
              <a:t>Secondary: Poppins 14 Semi-</a:t>
            </a:r>
            <a:r>
              <a:rPr lang="en-US" dirty="0" err="1">
                <a:solidFill>
                  <a:schemeClr val="bg1"/>
                </a:solidFill>
              </a:rPr>
              <a:t>bol</a:t>
            </a:r>
            <a:endParaRPr lang="en-US" dirty="0">
              <a:solidFill>
                <a:schemeClr val="bg1"/>
              </a:solidFill>
            </a:endParaRPr>
          </a:p>
        </p:txBody>
      </p:sp>
    </p:spTree>
    <p:extLst>
      <p:ext uri="{BB962C8B-B14F-4D97-AF65-F5344CB8AC3E}">
        <p14:creationId xmlns:p14="http://schemas.microsoft.com/office/powerpoint/2010/main" val="1122987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6"/>
          <p:cNvSpPr txBox="1">
            <a:spLocks noGrp="1"/>
          </p:cNvSpPr>
          <p:nvPr>
            <p:ph type="title"/>
          </p:nvPr>
        </p:nvSpPr>
        <p:spPr>
          <a:xfrm>
            <a:off x="705823" y="102622"/>
            <a:ext cx="3088800" cy="82595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r>
              <a:rPr lang="en" dirty="0">
                <a:solidFill>
                  <a:schemeClr val="dk1"/>
                </a:solidFill>
                <a:highlight>
                  <a:srgbClr val="FFD966"/>
                </a:highlight>
                <a:latin typeface="Adobe Devanagari" panose="02040503050201020203" pitchFamily="18" charset="0"/>
                <a:cs typeface="Adobe Devanagari" panose="02040503050201020203" pitchFamily="18" charset="0"/>
              </a:rPr>
              <a:t>AUDIENCE</a:t>
            </a:r>
            <a:endParaRPr dirty="0">
              <a:solidFill>
                <a:schemeClr val="dk1"/>
              </a:solidFill>
              <a:highlight>
                <a:srgbClr val="FFD966"/>
              </a:highlight>
              <a:latin typeface="Adobe Devanagari" panose="02040503050201020203" pitchFamily="18" charset="0"/>
              <a:cs typeface="Adobe Devanagari" panose="02040503050201020203" pitchFamily="18" charset="0"/>
            </a:endParaRPr>
          </a:p>
        </p:txBody>
      </p:sp>
      <p:pic>
        <p:nvPicPr>
          <p:cNvPr id="252" name="Google Shape;252;p36"/>
          <p:cNvPicPr preferRelativeResize="0"/>
          <p:nvPr/>
        </p:nvPicPr>
        <p:blipFill rotWithShape="1">
          <a:blip r:embed="rId3">
            <a:alphaModFix/>
          </a:blip>
          <a:srcRect l="10221" r="16561"/>
          <a:stretch/>
        </p:blipFill>
        <p:spPr>
          <a:xfrm>
            <a:off x="6081823" y="3359888"/>
            <a:ext cx="3062177" cy="1783612"/>
          </a:xfrm>
          <a:prstGeom prst="rect">
            <a:avLst/>
          </a:prstGeom>
          <a:noFill/>
          <a:ln>
            <a:noFill/>
          </a:ln>
        </p:spPr>
      </p:pic>
      <p:sp>
        <p:nvSpPr>
          <p:cNvPr id="3" name="TextBox 2">
            <a:extLst>
              <a:ext uri="{FF2B5EF4-FFF2-40B4-BE49-F238E27FC236}">
                <a16:creationId xmlns:a16="http://schemas.microsoft.com/office/drawing/2014/main" id="{1F72C77D-BA67-9B07-F65E-4173A94FCAED}"/>
              </a:ext>
            </a:extLst>
          </p:cNvPr>
          <p:cNvSpPr txBox="1"/>
          <p:nvPr/>
        </p:nvSpPr>
        <p:spPr>
          <a:xfrm>
            <a:off x="788048" y="928577"/>
            <a:ext cx="6824863" cy="3447098"/>
          </a:xfrm>
          <a:prstGeom prst="rect">
            <a:avLst/>
          </a:prstGeom>
          <a:noFill/>
        </p:spPr>
        <p:txBody>
          <a:bodyPr wrap="square">
            <a:spAutoFit/>
          </a:bodyPr>
          <a:lstStyle/>
          <a:p>
            <a:pPr marL="285750" indent="-285750">
              <a:spcAft>
                <a:spcPts val="1500"/>
              </a:spcAft>
              <a:buFont typeface="Arial" panose="020B0604020202020204" pitchFamily="34" charset="0"/>
              <a:buChar char="•"/>
            </a:pPr>
            <a:r>
              <a:rPr lang="en-US" sz="1400" dirty="0">
                <a:solidFill>
                  <a:schemeClr val="bg1"/>
                </a:solidFill>
                <a:effectLst/>
                <a:latin typeface="Times New Roman" panose="02020603050405020304" pitchFamily="18" charset="0"/>
                <a:ea typeface="Times New Roman" panose="02020603050405020304" pitchFamily="18" charset="0"/>
              </a:rPr>
              <a:t>Target Fusion is primarily targeted toward individuals who are seeking career guidance and mentorship. </a:t>
            </a:r>
            <a:r>
              <a:rPr lang="en-IN" sz="1400" dirty="0">
                <a:solidFill>
                  <a:schemeClr val="bg1"/>
                </a:solidFill>
                <a:effectLst/>
                <a:latin typeface="Times New Roman" panose="02020603050405020304" pitchFamily="18" charset="0"/>
                <a:ea typeface="Times New Roman" panose="02020603050405020304" pitchFamily="18" charset="0"/>
              </a:rPr>
              <a:t>The audience for this application is individuals who are struggling to find their career direction and navigate the job market. This could include recent graduates, early-career professionals, and individuals looking to make a career change.</a:t>
            </a:r>
            <a:endParaRPr lang="en-IN" dirty="0">
              <a:solidFill>
                <a:schemeClr val="bg1"/>
              </a:solidFill>
              <a:latin typeface="Times New Roman" panose="02020603050405020304" pitchFamily="18" charset="0"/>
              <a:ea typeface="Times New Roman" panose="02020603050405020304" pitchFamily="18" charset="0"/>
            </a:endParaRPr>
          </a:p>
          <a:p>
            <a:pPr marL="285750" indent="-285750">
              <a:spcAft>
                <a:spcPts val="1500"/>
              </a:spcAft>
              <a:buFont typeface="Arial" panose="020B0604020202020204" pitchFamily="34" charset="0"/>
              <a:buChar char="•"/>
            </a:pPr>
            <a:r>
              <a:rPr lang="en-IN" dirty="0">
                <a:solidFill>
                  <a:schemeClr val="bg1"/>
                </a:solidFill>
                <a:latin typeface="Times New Roman" panose="02020603050405020304" pitchFamily="18" charset="0"/>
              </a:rPr>
              <a:t>This application is particularly useful for those who feel lost or overwhelmed in their job search, or those who feel that traditional career guidance resources are not meeting their needs. </a:t>
            </a:r>
          </a:p>
          <a:p>
            <a:pPr marL="285750" indent="-285750">
              <a:spcAft>
                <a:spcPts val="1500"/>
              </a:spcAft>
              <a:buFont typeface="Arial" panose="020B0604020202020204" pitchFamily="34" charset="0"/>
              <a:buChar char="•"/>
            </a:pPr>
            <a:r>
              <a:rPr lang="en-IN" dirty="0">
                <a:solidFill>
                  <a:schemeClr val="bg1"/>
                </a:solidFill>
                <a:latin typeface="Times New Roman" panose="02020603050405020304" pitchFamily="18" charset="0"/>
              </a:rPr>
              <a:t>Overall, the application would appeal to individuals who are seeking personalized and tailored support in their career journey, and who value the insights and experiences of others who have been in similar positions.</a:t>
            </a:r>
          </a:p>
          <a:p>
            <a:pPr>
              <a:spcAft>
                <a:spcPts val="1500"/>
              </a:spcAft>
            </a:pPr>
            <a:endParaRPr lang="en-IN" dirty="0">
              <a:solidFill>
                <a:schemeClr val="bg1"/>
              </a:solidFill>
              <a:latin typeface="Times New Roman" panose="02020603050405020304" pitchFamily="18" charset="0"/>
            </a:endParaRPr>
          </a:p>
          <a:p>
            <a:pPr>
              <a:spcAft>
                <a:spcPts val="1500"/>
              </a:spcAft>
            </a:pPr>
            <a:endParaRPr lang="en-IN" sz="1400"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1117293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Adobe Devanagari" panose="02040503050201020203" pitchFamily="18" charset="0"/>
                <a:cs typeface="Adobe Devanagari" panose="02040503050201020203" pitchFamily="18" charset="0"/>
              </a:rPr>
              <a:t>USER </a:t>
            </a:r>
            <a:r>
              <a:rPr lang="en" dirty="0">
                <a:solidFill>
                  <a:schemeClr val="dk1"/>
                </a:solidFill>
                <a:highlight>
                  <a:schemeClr val="accent1"/>
                </a:highlight>
                <a:latin typeface="Adobe Devanagari" panose="02040503050201020203" pitchFamily="18" charset="0"/>
                <a:cs typeface="Adobe Devanagari" panose="02040503050201020203" pitchFamily="18" charset="0"/>
              </a:rPr>
              <a:t>SEGMENTATION</a:t>
            </a:r>
            <a:endParaRPr dirty="0">
              <a:solidFill>
                <a:schemeClr val="dk1"/>
              </a:solidFill>
              <a:highlight>
                <a:schemeClr val="accent1"/>
              </a:highlight>
              <a:latin typeface="Adobe Devanagari" panose="02040503050201020203" pitchFamily="18" charset="0"/>
              <a:cs typeface="Adobe Devanagari" panose="02040503050201020203" pitchFamily="18" charset="0"/>
            </a:endParaRPr>
          </a:p>
        </p:txBody>
      </p:sp>
      <p:sp>
        <p:nvSpPr>
          <p:cNvPr id="260" name="Google Shape;260;p37"/>
          <p:cNvSpPr/>
          <p:nvPr/>
        </p:nvSpPr>
        <p:spPr>
          <a:xfrm>
            <a:off x="1670262" y="1502774"/>
            <a:ext cx="2584800" cy="2584800"/>
          </a:xfrm>
          <a:prstGeom prst="chord">
            <a:avLst>
              <a:gd name="adj1" fmla="val 10735987"/>
              <a:gd name="adj2" fmla="val 70997"/>
            </a:avLst>
          </a:pr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7"/>
          <p:cNvSpPr/>
          <p:nvPr/>
        </p:nvSpPr>
        <p:spPr>
          <a:xfrm>
            <a:off x="3550932" y="1867227"/>
            <a:ext cx="1914300" cy="1914300"/>
          </a:xfrm>
          <a:prstGeom prst="chord">
            <a:avLst>
              <a:gd name="adj1" fmla="val 10799964"/>
              <a:gd name="adj2" fmla="val 27002"/>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50">
              <a:solidFill>
                <a:schemeClr val="lt1"/>
              </a:solidFill>
              <a:latin typeface="Montserrat Medium"/>
              <a:ea typeface="Montserrat Medium"/>
              <a:cs typeface="Montserrat Medium"/>
              <a:sym typeface="Montserrat Medium"/>
            </a:endParaRPr>
          </a:p>
        </p:txBody>
      </p:sp>
      <p:sp>
        <p:nvSpPr>
          <p:cNvPr id="262" name="Google Shape;262;p37"/>
          <p:cNvSpPr txBox="1"/>
          <p:nvPr/>
        </p:nvSpPr>
        <p:spPr>
          <a:xfrm>
            <a:off x="1670262" y="2824388"/>
            <a:ext cx="1085100" cy="38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chemeClr val="lt1"/>
                </a:solidFill>
                <a:latin typeface="Josefin Sans"/>
                <a:ea typeface="Josefin Sans"/>
                <a:cs typeface="Josefin Sans"/>
                <a:sym typeface="Josefin Sans"/>
              </a:rPr>
              <a:t>60%</a:t>
            </a:r>
            <a:endParaRPr sz="2400" b="1">
              <a:solidFill>
                <a:schemeClr val="lt1"/>
              </a:solidFill>
              <a:latin typeface="Josefin Sans"/>
              <a:ea typeface="Josefin Sans"/>
              <a:cs typeface="Josefin Sans"/>
              <a:sym typeface="Josefin Sans"/>
            </a:endParaRPr>
          </a:p>
        </p:txBody>
      </p:sp>
      <p:sp>
        <p:nvSpPr>
          <p:cNvPr id="263" name="Google Shape;263;p37"/>
          <p:cNvSpPr/>
          <p:nvPr/>
        </p:nvSpPr>
        <p:spPr>
          <a:xfrm>
            <a:off x="5294417" y="2281827"/>
            <a:ext cx="1085100" cy="1085100"/>
          </a:xfrm>
          <a:prstGeom prst="chord">
            <a:avLst>
              <a:gd name="adj1" fmla="val 10735987"/>
              <a:gd name="adj2" fmla="val 27002"/>
            </a:avLst>
          </a:pr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4" name="Google Shape;264;p37"/>
          <p:cNvCxnSpPr/>
          <p:nvPr/>
        </p:nvCxnSpPr>
        <p:spPr>
          <a:xfrm>
            <a:off x="1335282" y="2824377"/>
            <a:ext cx="5989500" cy="0"/>
          </a:xfrm>
          <a:prstGeom prst="straightConnector1">
            <a:avLst/>
          </a:prstGeom>
          <a:noFill/>
          <a:ln w="19050" cap="flat" cmpd="sng">
            <a:solidFill>
              <a:schemeClr val="accent1"/>
            </a:solidFill>
            <a:prstDash val="solid"/>
            <a:round/>
            <a:headEnd type="none" w="med" len="med"/>
            <a:tailEnd type="none" w="med" len="med"/>
          </a:ln>
        </p:spPr>
      </p:cxnSp>
      <p:cxnSp>
        <p:nvCxnSpPr>
          <p:cNvPr id="265" name="Google Shape;265;p37"/>
          <p:cNvCxnSpPr/>
          <p:nvPr/>
        </p:nvCxnSpPr>
        <p:spPr>
          <a:xfrm>
            <a:off x="1660737" y="2870263"/>
            <a:ext cx="0" cy="1217400"/>
          </a:xfrm>
          <a:prstGeom prst="straightConnector1">
            <a:avLst/>
          </a:prstGeom>
          <a:noFill/>
          <a:ln w="19050" cap="flat" cmpd="sng">
            <a:solidFill>
              <a:schemeClr val="lt2"/>
            </a:solidFill>
            <a:prstDash val="dot"/>
            <a:round/>
            <a:headEnd type="none" w="med" len="med"/>
            <a:tailEnd type="none" w="med" len="med"/>
          </a:ln>
        </p:spPr>
      </p:cxnSp>
      <p:sp>
        <p:nvSpPr>
          <p:cNvPr id="266" name="Google Shape;266;p37"/>
          <p:cNvSpPr txBox="1"/>
          <p:nvPr/>
        </p:nvSpPr>
        <p:spPr>
          <a:xfrm>
            <a:off x="3336422" y="1060138"/>
            <a:ext cx="2046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chemeClr val="lt1"/>
                </a:solidFill>
                <a:latin typeface="Josefin Sans"/>
                <a:ea typeface="Josefin Sans"/>
                <a:cs typeface="Josefin Sans"/>
                <a:sym typeface="Josefin Sans"/>
              </a:rPr>
              <a:t>Recent Graduates</a:t>
            </a:r>
            <a:endParaRPr sz="2400" b="1">
              <a:solidFill>
                <a:schemeClr val="lt1"/>
              </a:solidFill>
              <a:latin typeface="Josefin Sans"/>
              <a:ea typeface="Josefin Sans"/>
              <a:cs typeface="Josefin Sans"/>
              <a:sym typeface="Josefin Sans"/>
            </a:endParaRPr>
          </a:p>
        </p:txBody>
      </p:sp>
      <p:sp>
        <p:nvSpPr>
          <p:cNvPr id="267" name="Google Shape;267;p37"/>
          <p:cNvSpPr txBox="1"/>
          <p:nvPr/>
        </p:nvSpPr>
        <p:spPr>
          <a:xfrm>
            <a:off x="3490778" y="2824388"/>
            <a:ext cx="1085100" cy="38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chemeClr val="lt1"/>
                </a:solidFill>
                <a:latin typeface="Josefin Sans"/>
                <a:ea typeface="Josefin Sans"/>
                <a:cs typeface="Josefin Sans"/>
                <a:sym typeface="Josefin Sans"/>
              </a:rPr>
              <a:t>30%</a:t>
            </a:r>
            <a:endParaRPr sz="2400" b="1">
              <a:solidFill>
                <a:schemeClr val="lt1"/>
              </a:solidFill>
              <a:latin typeface="Josefin Sans"/>
              <a:ea typeface="Josefin Sans"/>
              <a:cs typeface="Josefin Sans"/>
              <a:sym typeface="Josefin Sans"/>
            </a:endParaRPr>
          </a:p>
        </p:txBody>
      </p:sp>
      <p:cxnSp>
        <p:nvCxnSpPr>
          <p:cNvPr id="268" name="Google Shape;268;p37"/>
          <p:cNvCxnSpPr/>
          <p:nvPr/>
        </p:nvCxnSpPr>
        <p:spPr>
          <a:xfrm>
            <a:off x="3490778" y="2965513"/>
            <a:ext cx="0" cy="1217400"/>
          </a:xfrm>
          <a:prstGeom prst="straightConnector1">
            <a:avLst/>
          </a:prstGeom>
          <a:noFill/>
          <a:ln w="19050" cap="flat" cmpd="sng">
            <a:solidFill>
              <a:schemeClr val="lt2"/>
            </a:solidFill>
            <a:prstDash val="dot"/>
            <a:round/>
            <a:headEnd type="none" w="med" len="med"/>
            <a:tailEnd type="none" w="med" len="med"/>
          </a:ln>
        </p:spPr>
      </p:cxnSp>
      <p:sp>
        <p:nvSpPr>
          <p:cNvPr id="269" name="Google Shape;269;p37"/>
          <p:cNvSpPr txBox="1"/>
          <p:nvPr/>
        </p:nvSpPr>
        <p:spPr>
          <a:xfrm>
            <a:off x="5081100" y="1363425"/>
            <a:ext cx="2506500" cy="87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chemeClr val="lt1"/>
                </a:solidFill>
                <a:latin typeface="Josefin Sans"/>
                <a:ea typeface="Josefin Sans"/>
                <a:cs typeface="Josefin Sans"/>
                <a:sym typeface="Josefin Sans"/>
              </a:rPr>
              <a:t>Mid-career professionals</a:t>
            </a:r>
            <a:endParaRPr sz="2400" b="1">
              <a:solidFill>
                <a:schemeClr val="lt1"/>
              </a:solidFill>
              <a:latin typeface="Josefin Sans"/>
              <a:ea typeface="Josefin Sans"/>
              <a:cs typeface="Josefin Sans"/>
              <a:sym typeface="Josefin Sans"/>
            </a:endParaRPr>
          </a:p>
        </p:txBody>
      </p:sp>
      <p:sp>
        <p:nvSpPr>
          <p:cNvPr id="270" name="Google Shape;270;p37"/>
          <p:cNvSpPr txBox="1"/>
          <p:nvPr/>
        </p:nvSpPr>
        <p:spPr>
          <a:xfrm>
            <a:off x="5311293" y="2824388"/>
            <a:ext cx="1085100" cy="38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chemeClr val="lt1"/>
                </a:solidFill>
                <a:latin typeface="Josefin Sans"/>
                <a:ea typeface="Josefin Sans"/>
                <a:cs typeface="Josefin Sans"/>
                <a:sym typeface="Josefin Sans"/>
              </a:rPr>
              <a:t>10%</a:t>
            </a:r>
            <a:endParaRPr sz="2400" b="1">
              <a:solidFill>
                <a:schemeClr val="lt1"/>
              </a:solidFill>
              <a:latin typeface="Josefin Sans"/>
              <a:ea typeface="Josefin Sans"/>
              <a:cs typeface="Josefin Sans"/>
              <a:sym typeface="Josefin Sans"/>
            </a:endParaRPr>
          </a:p>
        </p:txBody>
      </p:sp>
      <p:cxnSp>
        <p:nvCxnSpPr>
          <p:cNvPr id="271" name="Google Shape;271;p37"/>
          <p:cNvCxnSpPr/>
          <p:nvPr/>
        </p:nvCxnSpPr>
        <p:spPr>
          <a:xfrm>
            <a:off x="5311293" y="2965513"/>
            <a:ext cx="0" cy="1217400"/>
          </a:xfrm>
          <a:prstGeom prst="straightConnector1">
            <a:avLst/>
          </a:prstGeom>
          <a:noFill/>
          <a:ln w="19050" cap="flat" cmpd="sng">
            <a:solidFill>
              <a:schemeClr val="lt2"/>
            </a:solidFill>
            <a:prstDash val="dot"/>
            <a:round/>
            <a:headEnd type="none" w="med" len="med"/>
            <a:tailEnd type="none" w="med" len="med"/>
          </a:ln>
        </p:spPr>
      </p:cxnSp>
      <p:sp>
        <p:nvSpPr>
          <p:cNvPr id="272" name="Google Shape;272;p37"/>
          <p:cNvSpPr txBox="1"/>
          <p:nvPr/>
        </p:nvSpPr>
        <p:spPr>
          <a:xfrm>
            <a:off x="6379525" y="2241000"/>
            <a:ext cx="25065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chemeClr val="lt1"/>
                </a:solidFill>
                <a:latin typeface="Josefin Sans"/>
                <a:ea typeface="Josefin Sans"/>
                <a:cs typeface="Josefin Sans"/>
                <a:sym typeface="Josefin Sans"/>
              </a:rPr>
              <a:t>Entrepreneurs</a:t>
            </a:r>
            <a:endParaRPr sz="2400" b="1">
              <a:solidFill>
                <a:schemeClr val="lt1"/>
              </a:solidFill>
              <a:latin typeface="Josefin Sans"/>
              <a:ea typeface="Josefin Sans"/>
              <a:cs typeface="Josefin Sans"/>
              <a:sym typeface="Josefin Sans"/>
            </a:endParaRPr>
          </a:p>
        </p:txBody>
      </p:sp>
      <p:sp>
        <p:nvSpPr>
          <p:cNvPr id="273" name="Google Shape;273;p37"/>
          <p:cNvSpPr txBox="1"/>
          <p:nvPr/>
        </p:nvSpPr>
        <p:spPr>
          <a:xfrm>
            <a:off x="1670257" y="3429888"/>
            <a:ext cx="1737300" cy="84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50">
                <a:solidFill>
                  <a:schemeClr val="lt1"/>
                </a:solidFill>
                <a:latin typeface="Montserrat Medium"/>
                <a:ea typeface="Montserrat Medium"/>
                <a:cs typeface="Montserrat Medium"/>
                <a:sym typeface="Montserrat Medium"/>
              </a:rPr>
              <a:t>This user group consists of individuals who have recently graduated from college or university and are just starting their careers</a:t>
            </a:r>
            <a:endParaRPr>
              <a:solidFill>
                <a:schemeClr val="lt1"/>
              </a:solidFill>
              <a:latin typeface="Montserrat"/>
              <a:ea typeface="Montserrat"/>
              <a:cs typeface="Montserrat"/>
              <a:sym typeface="Montserrat"/>
            </a:endParaRPr>
          </a:p>
          <a:p>
            <a:pPr marL="0" lvl="0" indent="0" algn="l" rtl="0">
              <a:spcBef>
                <a:spcPts val="0"/>
              </a:spcBef>
              <a:spcAft>
                <a:spcPts val="0"/>
              </a:spcAft>
              <a:buNone/>
            </a:pPr>
            <a:endParaRPr>
              <a:solidFill>
                <a:schemeClr val="lt1"/>
              </a:solidFill>
              <a:latin typeface="Montserrat Medium"/>
              <a:ea typeface="Montserrat Medium"/>
              <a:cs typeface="Montserrat Medium"/>
              <a:sym typeface="Montserrat Medium"/>
            </a:endParaRPr>
          </a:p>
        </p:txBody>
      </p:sp>
      <p:sp>
        <p:nvSpPr>
          <p:cNvPr id="274" name="Google Shape;274;p37"/>
          <p:cNvSpPr txBox="1"/>
          <p:nvPr/>
        </p:nvSpPr>
        <p:spPr>
          <a:xfrm>
            <a:off x="3452725" y="3407825"/>
            <a:ext cx="1903800" cy="84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50">
                <a:solidFill>
                  <a:schemeClr val="lt1"/>
                </a:solidFill>
                <a:latin typeface="Montserrat Medium"/>
                <a:ea typeface="Montserrat Medium"/>
                <a:cs typeface="Montserrat Medium"/>
                <a:sym typeface="Montserrat Medium"/>
              </a:rPr>
              <a:t>This user group consists of individuals who have been working in their chosen field for several years and are looking to take their career to the next level. </a:t>
            </a:r>
            <a:endParaRPr sz="850">
              <a:solidFill>
                <a:schemeClr val="lt1"/>
              </a:solidFill>
              <a:latin typeface="Montserrat Medium"/>
              <a:ea typeface="Montserrat Medium"/>
              <a:cs typeface="Montserrat Medium"/>
              <a:sym typeface="Montserrat Medium"/>
            </a:endParaRPr>
          </a:p>
          <a:p>
            <a:pPr marL="0" lvl="0" indent="0" algn="l" rtl="0">
              <a:spcBef>
                <a:spcPts val="0"/>
              </a:spcBef>
              <a:spcAft>
                <a:spcPts val="0"/>
              </a:spcAft>
              <a:buNone/>
            </a:pPr>
            <a:endParaRPr>
              <a:solidFill>
                <a:schemeClr val="lt1"/>
              </a:solidFill>
              <a:latin typeface="Montserrat Medium"/>
              <a:ea typeface="Montserrat Medium"/>
              <a:cs typeface="Montserrat Medium"/>
              <a:sym typeface="Montserrat Medium"/>
            </a:endParaRPr>
          </a:p>
        </p:txBody>
      </p:sp>
      <p:sp>
        <p:nvSpPr>
          <p:cNvPr id="275" name="Google Shape;275;p37"/>
          <p:cNvSpPr txBox="1"/>
          <p:nvPr/>
        </p:nvSpPr>
        <p:spPr>
          <a:xfrm>
            <a:off x="5294425" y="3334225"/>
            <a:ext cx="2339700" cy="84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50">
                <a:solidFill>
                  <a:schemeClr val="lt1"/>
                </a:solidFill>
                <a:latin typeface="Montserrat Medium"/>
                <a:ea typeface="Montserrat Medium"/>
                <a:cs typeface="Montserrat Medium"/>
                <a:sym typeface="Montserrat Medium"/>
              </a:rPr>
              <a:t>This user group consists of individuals who are starting or running their own businesses. They may be looking for guidance on how to develop their business strategy, raise capital, build their team, or scale their operations.</a:t>
            </a:r>
            <a:endParaRPr sz="850">
              <a:solidFill>
                <a:schemeClr val="lt1"/>
              </a:solidFill>
              <a:latin typeface="Montserrat Medium"/>
              <a:ea typeface="Montserrat Medium"/>
              <a:cs typeface="Montserrat Medium"/>
              <a:sym typeface="Montserrat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8"/>
          <p:cNvSpPr txBox="1">
            <a:spLocks noGrp="1"/>
          </p:cNvSpPr>
          <p:nvPr>
            <p:ph type="subTitle" idx="4294967295"/>
          </p:nvPr>
        </p:nvSpPr>
        <p:spPr>
          <a:xfrm>
            <a:off x="51625" y="3418075"/>
            <a:ext cx="1737300" cy="92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Personalized guidance and mentorship</a:t>
            </a:r>
            <a:endParaRPr dirty="0"/>
          </a:p>
        </p:txBody>
      </p:sp>
      <p:sp>
        <p:nvSpPr>
          <p:cNvPr id="281" name="Google Shape;281;p38"/>
          <p:cNvSpPr txBox="1">
            <a:spLocks noGrp="1"/>
          </p:cNvSpPr>
          <p:nvPr>
            <p:ph type="subTitle" idx="4294967295"/>
          </p:nvPr>
        </p:nvSpPr>
        <p:spPr>
          <a:xfrm>
            <a:off x="2781100" y="3475975"/>
            <a:ext cx="1364400" cy="81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Customized mentor matching</a:t>
            </a:r>
            <a:endParaRPr/>
          </a:p>
        </p:txBody>
      </p:sp>
      <p:sp>
        <p:nvSpPr>
          <p:cNvPr id="282" name="Google Shape;282;p38"/>
          <p:cNvSpPr txBox="1">
            <a:spLocks noGrp="1"/>
          </p:cNvSpPr>
          <p:nvPr>
            <p:ph type="subTitle" idx="4294967295"/>
          </p:nvPr>
        </p:nvSpPr>
        <p:spPr>
          <a:xfrm>
            <a:off x="4145500" y="4302375"/>
            <a:ext cx="1403400" cy="81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Ongoing feedback and support</a:t>
            </a:r>
            <a:endParaRPr/>
          </a:p>
        </p:txBody>
      </p:sp>
      <p:sp>
        <p:nvSpPr>
          <p:cNvPr id="283" name="Google Shape;283;p38"/>
          <p:cNvSpPr txBox="1">
            <a:spLocks noGrp="1"/>
          </p:cNvSpPr>
          <p:nvPr>
            <p:ph type="title"/>
          </p:nvPr>
        </p:nvSpPr>
        <p:spPr>
          <a:xfrm>
            <a:off x="1433263" y="475425"/>
            <a:ext cx="6367800" cy="13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900" dirty="0">
                <a:solidFill>
                  <a:schemeClr val="dk1"/>
                </a:solidFill>
                <a:highlight>
                  <a:schemeClr val="accent1"/>
                </a:highlight>
                <a:latin typeface="Adobe Devanagari" panose="02040503050201020203" pitchFamily="18" charset="0"/>
                <a:cs typeface="Adobe Devanagari" panose="02040503050201020203" pitchFamily="18" charset="0"/>
              </a:rPr>
              <a:t>USER</a:t>
            </a:r>
            <a:endParaRPr sz="4900" dirty="0">
              <a:solidFill>
                <a:schemeClr val="dk1"/>
              </a:solidFill>
              <a:latin typeface="Adobe Devanagari" panose="02040503050201020203" pitchFamily="18" charset="0"/>
              <a:cs typeface="Adobe Devanagari" panose="02040503050201020203" pitchFamily="18" charset="0"/>
            </a:endParaRPr>
          </a:p>
          <a:p>
            <a:pPr marL="0" lvl="0" indent="0" algn="l" rtl="0">
              <a:spcBef>
                <a:spcPts val="0"/>
              </a:spcBef>
              <a:spcAft>
                <a:spcPts val="0"/>
              </a:spcAft>
              <a:buNone/>
            </a:pPr>
            <a:r>
              <a:rPr lang="en" sz="4900" dirty="0">
                <a:solidFill>
                  <a:schemeClr val="dk1"/>
                </a:solidFill>
                <a:highlight>
                  <a:schemeClr val="accent1"/>
                </a:highlight>
                <a:latin typeface="Adobe Devanagari" panose="02040503050201020203" pitchFamily="18" charset="0"/>
                <a:cs typeface="Adobe Devanagari" panose="02040503050201020203" pitchFamily="18" charset="0"/>
              </a:rPr>
              <a:t>    NEEDS</a:t>
            </a:r>
            <a:endParaRPr sz="4900" dirty="0">
              <a:solidFill>
                <a:schemeClr val="dk1"/>
              </a:solidFill>
              <a:highlight>
                <a:schemeClr val="accent1"/>
              </a:highlight>
              <a:latin typeface="Adobe Devanagari" panose="02040503050201020203" pitchFamily="18" charset="0"/>
              <a:cs typeface="Adobe Devanagari" panose="02040503050201020203" pitchFamily="18" charset="0"/>
            </a:endParaRPr>
          </a:p>
        </p:txBody>
      </p:sp>
      <p:sp>
        <p:nvSpPr>
          <p:cNvPr id="284" name="Google Shape;284;p38"/>
          <p:cNvSpPr txBox="1">
            <a:spLocks noGrp="1"/>
          </p:cNvSpPr>
          <p:nvPr>
            <p:ph type="subTitle" idx="4294967295"/>
          </p:nvPr>
        </p:nvSpPr>
        <p:spPr>
          <a:xfrm>
            <a:off x="1377700" y="4302375"/>
            <a:ext cx="1403400" cy="73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Access to expertise</a:t>
            </a:r>
            <a:endParaRPr/>
          </a:p>
          <a:p>
            <a:pPr marL="0" lvl="0" indent="0" algn="l" rtl="0">
              <a:spcBef>
                <a:spcPts val="1600"/>
              </a:spcBef>
              <a:spcAft>
                <a:spcPts val="1600"/>
              </a:spcAft>
              <a:buNone/>
            </a:pPr>
            <a:endParaRPr/>
          </a:p>
        </p:txBody>
      </p:sp>
      <p:sp>
        <p:nvSpPr>
          <p:cNvPr id="285" name="Google Shape;285;p38"/>
          <p:cNvSpPr txBox="1">
            <a:spLocks noGrp="1"/>
          </p:cNvSpPr>
          <p:nvPr>
            <p:ph type="subTitle" idx="4294967295"/>
          </p:nvPr>
        </p:nvSpPr>
        <p:spPr>
          <a:xfrm>
            <a:off x="5369575" y="3429950"/>
            <a:ext cx="1464300" cy="647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Community and networking</a:t>
            </a:r>
            <a:endParaRPr/>
          </a:p>
        </p:txBody>
      </p:sp>
      <p:pic>
        <p:nvPicPr>
          <p:cNvPr id="286" name="Google Shape;286;p38"/>
          <p:cNvPicPr preferRelativeResize="0"/>
          <p:nvPr/>
        </p:nvPicPr>
        <p:blipFill>
          <a:blip r:embed="rId3">
            <a:alphaModFix/>
          </a:blip>
          <a:stretch>
            <a:fillRect/>
          </a:stretch>
        </p:blipFill>
        <p:spPr>
          <a:xfrm>
            <a:off x="408800" y="2704850"/>
            <a:ext cx="609600" cy="609600"/>
          </a:xfrm>
          <a:prstGeom prst="rect">
            <a:avLst/>
          </a:prstGeom>
          <a:noFill/>
          <a:ln>
            <a:noFill/>
          </a:ln>
        </p:spPr>
      </p:pic>
      <p:pic>
        <p:nvPicPr>
          <p:cNvPr id="287" name="Google Shape;287;p38"/>
          <p:cNvPicPr preferRelativeResize="0"/>
          <p:nvPr/>
        </p:nvPicPr>
        <p:blipFill>
          <a:blip r:embed="rId4">
            <a:alphaModFix/>
          </a:blip>
          <a:stretch>
            <a:fillRect/>
          </a:stretch>
        </p:blipFill>
        <p:spPr>
          <a:xfrm>
            <a:off x="1634050" y="3532000"/>
            <a:ext cx="609600" cy="609600"/>
          </a:xfrm>
          <a:prstGeom prst="rect">
            <a:avLst/>
          </a:prstGeom>
          <a:noFill/>
          <a:ln>
            <a:noFill/>
          </a:ln>
        </p:spPr>
      </p:pic>
      <p:pic>
        <p:nvPicPr>
          <p:cNvPr id="288" name="Google Shape;288;p38"/>
          <p:cNvPicPr preferRelativeResize="0"/>
          <p:nvPr/>
        </p:nvPicPr>
        <p:blipFill>
          <a:blip r:embed="rId5">
            <a:alphaModFix/>
          </a:blip>
          <a:stretch>
            <a:fillRect/>
          </a:stretch>
        </p:blipFill>
        <p:spPr>
          <a:xfrm>
            <a:off x="2945525" y="2704850"/>
            <a:ext cx="609600" cy="609600"/>
          </a:xfrm>
          <a:prstGeom prst="rect">
            <a:avLst/>
          </a:prstGeom>
          <a:noFill/>
          <a:ln>
            <a:noFill/>
          </a:ln>
        </p:spPr>
      </p:pic>
      <p:pic>
        <p:nvPicPr>
          <p:cNvPr id="289" name="Google Shape;289;p38"/>
          <p:cNvPicPr preferRelativeResize="0"/>
          <p:nvPr/>
        </p:nvPicPr>
        <p:blipFill>
          <a:blip r:embed="rId6">
            <a:alphaModFix/>
          </a:blip>
          <a:stretch>
            <a:fillRect/>
          </a:stretch>
        </p:blipFill>
        <p:spPr>
          <a:xfrm>
            <a:off x="4379050" y="3644350"/>
            <a:ext cx="476250" cy="476250"/>
          </a:xfrm>
          <a:prstGeom prst="rect">
            <a:avLst/>
          </a:prstGeom>
          <a:noFill/>
          <a:ln>
            <a:noFill/>
          </a:ln>
        </p:spPr>
      </p:pic>
      <p:pic>
        <p:nvPicPr>
          <p:cNvPr id="290" name="Google Shape;290;p38"/>
          <p:cNvPicPr preferRelativeResize="0"/>
          <p:nvPr/>
        </p:nvPicPr>
        <p:blipFill>
          <a:blip r:embed="rId7">
            <a:alphaModFix/>
          </a:blip>
          <a:stretch>
            <a:fillRect/>
          </a:stretch>
        </p:blipFill>
        <p:spPr>
          <a:xfrm>
            <a:off x="5430675" y="2673125"/>
            <a:ext cx="609600" cy="609600"/>
          </a:xfrm>
          <a:prstGeom prst="rect">
            <a:avLst/>
          </a:prstGeom>
          <a:noFill/>
          <a:ln>
            <a:noFill/>
          </a:ln>
        </p:spPr>
      </p:pic>
      <p:sp>
        <p:nvSpPr>
          <p:cNvPr id="291" name="Google Shape;291;p38"/>
          <p:cNvSpPr txBox="1">
            <a:spLocks noGrp="1"/>
          </p:cNvSpPr>
          <p:nvPr>
            <p:ph type="subTitle" idx="4294967295"/>
          </p:nvPr>
        </p:nvSpPr>
        <p:spPr>
          <a:xfrm>
            <a:off x="6677175" y="4385325"/>
            <a:ext cx="1464300" cy="840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Flexibility and convenience</a:t>
            </a:r>
            <a:endParaRPr/>
          </a:p>
        </p:txBody>
      </p:sp>
      <p:pic>
        <p:nvPicPr>
          <p:cNvPr id="292" name="Google Shape;292;p38"/>
          <p:cNvPicPr preferRelativeResize="0"/>
          <p:nvPr/>
        </p:nvPicPr>
        <p:blipFill>
          <a:blip r:embed="rId8">
            <a:alphaModFix/>
          </a:blip>
          <a:stretch>
            <a:fillRect/>
          </a:stretch>
        </p:blipFill>
        <p:spPr>
          <a:xfrm>
            <a:off x="7153475" y="3671300"/>
            <a:ext cx="511700" cy="511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62"/>
          <p:cNvSpPr txBox="1">
            <a:spLocks noGrp="1"/>
          </p:cNvSpPr>
          <p:nvPr>
            <p:ph type="title"/>
          </p:nvPr>
        </p:nvSpPr>
        <p:spPr>
          <a:xfrm>
            <a:off x="685625" y="50050"/>
            <a:ext cx="4263900" cy="101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Personas</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pic>
        <p:nvPicPr>
          <p:cNvPr id="434" name="Google Shape;434;p62"/>
          <p:cNvPicPr preferRelativeResize="0"/>
          <p:nvPr/>
        </p:nvPicPr>
        <p:blipFill>
          <a:blip r:embed="rId3">
            <a:alphaModFix/>
          </a:blip>
          <a:stretch>
            <a:fillRect/>
          </a:stretch>
        </p:blipFill>
        <p:spPr>
          <a:xfrm>
            <a:off x="1810975" y="1331250"/>
            <a:ext cx="4910646" cy="37695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63"/>
          <p:cNvSpPr txBox="1">
            <a:spLocks noGrp="1"/>
          </p:cNvSpPr>
          <p:nvPr>
            <p:ph type="title"/>
          </p:nvPr>
        </p:nvSpPr>
        <p:spPr>
          <a:xfrm>
            <a:off x="685625" y="50050"/>
            <a:ext cx="4263900" cy="101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Personas</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pic>
        <p:nvPicPr>
          <p:cNvPr id="440" name="Google Shape;440;p63"/>
          <p:cNvPicPr preferRelativeResize="0"/>
          <p:nvPr/>
        </p:nvPicPr>
        <p:blipFill>
          <a:blip r:embed="rId3">
            <a:alphaModFix/>
          </a:blip>
          <a:stretch>
            <a:fillRect/>
          </a:stretch>
        </p:blipFill>
        <p:spPr>
          <a:xfrm>
            <a:off x="2011025" y="1421600"/>
            <a:ext cx="4910646" cy="37695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64"/>
          <p:cNvSpPr txBox="1">
            <a:spLocks noGrp="1"/>
          </p:cNvSpPr>
          <p:nvPr>
            <p:ph type="title"/>
          </p:nvPr>
        </p:nvSpPr>
        <p:spPr>
          <a:xfrm>
            <a:off x="685625" y="50050"/>
            <a:ext cx="4263900" cy="101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Personas</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pic>
        <p:nvPicPr>
          <p:cNvPr id="446" name="Google Shape;446;p64"/>
          <p:cNvPicPr preferRelativeResize="0"/>
          <p:nvPr/>
        </p:nvPicPr>
        <p:blipFill>
          <a:blip r:embed="rId3">
            <a:alphaModFix/>
          </a:blip>
          <a:stretch>
            <a:fillRect/>
          </a:stretch>
        </p:blipFill>
        <p:spPr>
          <a:xfrm>
            <a:off x="1952950" y="1311900"/>
            <a:ext cx="4910646" cy="37695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Adobe Devanagari" panose="02040503050201020203" pitchFamily="18" charset="0"/>
                <a:cs typeface="Adobe Devanagari" panose="02040503050201020203" pitchFamily="18" charset="0"/>
              </a:rPr>
              <a:t>TABLE CONTENTS</a:t>
            </a:r>
            <a:endParaRPr dirty="0">
              <a:solidFill>
                <a:schemeClr val="dk1"/>
              </a:solidFill>
              <a:highlight>
                <a:srgbClr val="FFD966"/>
              </a:highlight>
              <a:latin typeface="Adobe Devanagari" panose="02040503050201020203" pitchFamily="18" charset="0"/>
              <a:cs typeface="Adobe Devanagari" panose="02040503050201020203" pitchFamily="18" charset="0"/>
            </a:endParaRPr>
          </a:p>
        </p:txBody>
      </p:sp>
      <p:sp>
        <p:nvSpPr>
          <p:cNvPr id="202" name="Google Shape;202;p32"/>
          <p:cNvSpPr txBox="1">
            <a:spLocks noGrp="1"/>
          </p:cNvSpPr>
          <p:nvPr>
            <p:ph type="body" idx="1"/>
          </p:nvPr>
        </p:nvSpPr>
        <p:spPr>
          <a:xfrm>
            <a:off x="720000" y="1181050"/>
            <a:ext cx="7704000" cy="3738280"/>
          </a:xfrm>
          <a:prstGeom prst="rect">
            <a:avLst/>
          </a:prstGeom>
        </p:spPr>
        <p:txBody>
          <a:bodyPr spcFirstLastPara="1" wrap="square" lIns="91425" tIns="91425" rIns="91425" bIns="91425" anchor="t" anchorCtr="0">
            <a:noAutofit/>
          </a:bodyPr>
          <a:lstStyle/>
          <a:p>
            <a:pPr marL="457200" lvl="0" indent="-320675" algn="l" rtl="0">
              <a:spcBef>
                <a:spcPts val="0"/>
              </a:spcBef>
              <a:spcAft>
                <a:spcPts val="0"/>
              </a:spcAft>
              <a:buSzPts val="1450"/>
              <a:buAutoNum type="arabicPeriod"/>
            </a:pPr>
            <a:r>
              <a:rPr lang="en" sz="1450" dirty="0">
                <a:latin typeface="Adobe Devanagari" panose="02040503050201020203" pitchFamily="18" charset="0"/>
                <a:cs typeface="Adobe Devanagari" panose="02040503050201020203" pitchFamily="18" charset="0"/>
              </a:rPr>
              <a:t>Problem Statement &amp; Solution</a:t>
            </a:r>
          </a:p>
          <a:p>
            <a:pPr indent="-320675">
              <a:buSzPts val="1450"/>
              <a:buFont typeface="Montserrat Medium"/>
              <a:buAutoNum type="arabicPeriod"/>
            </a:pPr>
            <a:r>
              <a:rPr lang="en-IN" sz="1450" dirty="0">
                <a:latin typeface="Adobe Devanagari" panose="02040503050201020203" pitchFamily="18" charset="0"/>
                <a:cs typeface="Adobe Devanagari" panose="02040503050201020203" pitchFamily="18" charset="0"/>
              </a:rPr>
              <a:t>Product Objectives</a:t>
            </a:r>
            <a:endParaRPr sz="1450" dirty="0">
              <a:latin typeface="Adobe Devanagari" panose="02040503050201020203" pitchFamily="18" charset="0"/>
              <a:cs typeface="Adobe Devanagari" panose="02040503050201020203" pitchFamily="18" charset="0"/>
            </a:endParaRPr>
          </a:p>
          <a:p>
            <a:pPr marL="457200" lvl="0" indent="-320675" algn="l" rtl="0">
              <a:spcBef>
                <a:spcPts val="0"/>
              </a:spcBef>
              <a:spcAft>
                <a:spcPts val="0"/>
              </a:spcAft>
              <a:buSzPts val="1450"/>
              <a:buAutoNum type="arabicPeriod"/>
            </a:pPr>
            <a:r>
              <a:rPr lang="en" sz="1450" dirty="0">
                <a:latin typeface="Adobe Devanagari" panose="02040503050201020203" pitchFamily="18" charset="0"/>
                <a:cs typeface="Adobe Devanagari" panose="02040503050201020203" pitchFamily="18" charset="0"/>
              </a:rPr>
              <a:t>Style Guide</a:t>
            </a:r>
            <a:endParaRPr sz="1450" dirty="0">
              <a:latin typeface="Adobe Devanagari" panose="02040503050201020203" pitchFamily="18" charset="0"/>
              <a:cs typeface="Adobe Devanagari" panose="02040503050201020203" pitchFamily="18" charset="0"/>
            </a:endParaRPr>
          </a:p>
          <a:p>
            <a:pPr marL="457200" lvl="0" indent="-320675" algn="l" rtl="0">
              <a:spcBef>
                <a:spcPts val="0"/>
              </a:spcBef>
              <a:spcAft>
                <a:spcPts val="0"/>
              </a:spcAft>
              <a:buSzPts val="1450"/>
              <a:buAutoNum type="arabicPeriod"/>
            </a:pPr>
            <a:r>
              <a:rPr lang="en" sz="1450" dirty="0">
                <a:latin typeface="Adobe Devanagari" panose="02040503050201020203" pitchFamily="18" charset="0"/>
                <a:cs typeface="Adobe Devanagari" panose="02040503050201020203" pitchFamily="18" charset="0"/>
              </a:rPr>
              <a:t>Audience</a:t>
            </a:r>
            <a:endParaRPr sz="1450" dirty="0">
              <a:latin typeface="Adobe Devanagari" panose="02040503050201020203" pitchFamily="18" charset="0"/>
              <a:cs typeface="Adobe Devanagari" panose="02040503050201020203" pitchFamily="18" charset="0"/>
            </a:endParaRPr>
          </a:p>
          <a:p>
            <a:pPr marL="457200" lvl="0" indent="-320675" algn="l" rtl="0">
              <a:spcBef>
                <a:spcPts val="0"/>
              </a:spcBef>
              <a:spcAft>
                <a:spcPts val="0"/>
              </a:spcAft>
              <a:buSzPts val="1450"/>
              <a:buAutoNum type="arabicPeriod"/>
            </a:pPr>
            <a:r>
              <a:rPr lang="en" sz="1450" dirty="0">
                <a:latin typeface="Adobe Devanagari" panose="02040503050201020203" pitchFamily="18" charset="0"/>
                <a:cs typeface="Adobe Devanagari" panose="02040503050201020203" pitchFamily="18" charset="0"/>
              </a:rPr>
              <a:t>User Segmentation</a:t>
            </a:r>
            <a:endParaRPr sz="1450" dirty="0">
              <a:latin typeface="Adobe Devanagari" panose="02040503050201020203" pitchFamily="18" charset="0"/>
              <a:cs typeface="Adobe Devanagari" panose="02040503050201020203" pitchFamily="18" charset="0"/>
            </a:endParaRPr>
          </a:p>
          <a:p>
            <a:pPr marL="457200" lvl="0" indent="-320675" algn="l" rtl="0">
              <a:spcBef>
                <a:spcPts val="0"/>
              </a:spcBef>
              <a:spcAft>
                <a:spcPts val="0"/>
              </a:spcAft>
              <a:buSzPts val="1450"/>
              <a:buAutoNum type="arabicPeriod"/>
            </a:pPr>
            <a:r>
              <a:rPr lang="en" sz="1450" dirty="0">
                <a:latin typeface="Adobe Devanagari" panose="02040503050201020203" pitchFamily="18" charset="0"/>
                <a:cs typeface="Adobe Devanagari" panose="02040503050201020203" pitchFamily="18" charset="0"/>
              </a:rPr>
              <a:t>User needs</a:t>
            </a:r>
            <a:endParaRPr sz="1450" dirty="0">
              <a:latin typeface="Adobe Devanagari" panose="02040503050201020203" pitchFamily="18" charset="0"/>
              <a:cs typeface="Adobe Devanagari" panose="02040503050201020203" pitchFamily="18" charset="0"/>
            </a:endParaRPr>
          </a:p>
          <a:p>
            <a:pPr marL="457200" lvl="0" indent="-320675" algn="l" rtl="0">
              <a:spcBef>
                <a:spcPts val="0"/>
              </a:spcBef>
              <a:spcAft>
                <a:spcPts val="0"/>
              </a:spcAft>
              <a:buSzPts val="1450"/>
              <a:buAutoNum type="arabicPeriod"/>
            </a:pPr>
            <a:r>
              <a:rPr lang="en" sz="1450" dirty="0">
                <a:latin typeface="Adobe Devanagari" panose="02040503050201020203" pitchFamily="18" charset="0"/>
                <a:cs typeface="Adobe Devanagari" panose="02040503050201020203" pitchFamily="18" charset="0"/>
              </a:rPr>
              <a:t>Personas</a:t>
            </a:r>
            <a:endParaRPr sz="1450" dirty="0">
              <a:latin typeface="Adobe Devanagari" panose="02040503050201020203" pitchFamily="18" charset="0"/>
              <a:cs typeface="Adobe Devanagari" panose="02040503050201020203" pitchFamily="18" charset="0"/>
            </a:endParaRPr>
          </a:p>
          <a:p>
            <a:pPr marL="457200" lvl="0" indent="-320675" algn="l" rtl="0">
              <a:spcBef>
                <a:spcPts val="0"/>
              </a:spcBef>
              <a:spcAft>
                <a:spcPts val="0"/>
              </a:spcAft>
              <a:buSzPts val="1450"/>
              <a:buAutoNum type="arabicPeriod"/>
            </a:pPr>
            <a:r>
              <a:rPr lang="en" sz="1450" dirty="0">
                <a:latin typeface="Adobe Devanagari" panose="02040503050201020203" pitchFamily="18" charset="0"/>
                <a:cs typeface="Adobe Devanagari" panose="02040503050201020203" pitchFamily="18" charset="0"/>
              </a:rPr>
              <a:t>UX research methods you applied for your project</a:t>
            </a:r>
            <a:endParaRPr sz="1450" dirty="0">
              <a:latin typeface="Adobe Devanagari" panose="02040503050201020203" pitchFamily="18" charset="0"/>
              <a:cs typeface="Adobe Devanagari" panose="02040503050201020203" pitchFamily="18" charset="0"/>
            </a:endParaRPr>
          </a:p>
          <a:p>
            <a:pPr marL="457200" lvl="0" indent="-320675" algn="l" rtl="0">
              <a:spcBef>
                <a:spcPts val="0"/>
              </a:spcBef>
              <a:spcAft>
                <a:spcPts val="0"/>
              </a:spcAft>
              <a:buSzPts val="1450"/>
              <a:buAutoNum type="arabicPeriod"/>
            </a:pPr>
            <a:r>
              <a:rPr lang="en" sz="1450" dirty="0">
                <a:latin typeface="Adobe Devanagari" panose="02040503050201020203" pitchFamily="18" charset="0"/>
                <a:cs typeface="Adobe Devanagari" panose="02040503050201020203" pitchFamily="18" charset="0"/>
              </a:rPr>
              <a:t>Information Architecture</a:t>
            </a:r>
          </a:p>
          <a:p>
            <a:pPr indent="-320675">
              <a:buSzPts val="1450"/>
              <a:buFont typeface="Montserrat Medium"/>
              <a:buAutoNum type="arabicPeriod"/>
            </a:pPr>
            <a:r>
              <a:rPr lang="en-IN" sz="1450" dirty="0">
                <a:latin typeface="Adobe Devanagari" panose="02040503050201020203" pitchFamily="18" charset="0"/>
                <a:cs typeface="Adobe Devanagari" panose="02040503050201020203" pitchFamily="18" charset="0"/>
              </a:rPr>
              <a:t>Error Handling</a:t>
            </a:r>
          </a:p>
          <a:p>
            <a:pPr indent="-320675">
              <a:buSzPts val="1450"/>
              <a:buFont typeface="Montserrat Medium"/>
              <a:buAutoNum type="arabicPeriod"/>
            </a:pPr>
            <a:r>
              <a:rPr lang="en-IN" sz="1450" dirty="0">
                <a:latin typeface="Adobe Devanagari" panose="02040503050201020203" pitchFamily="18" charset="0"/>
                <a:cs typeface="Adobe Devanagari" panose="02040503050201020203" pitchFamily="18" charset="0"/>
              </a:rPr>
              <a:t>Card Sorting</a:t>
            </a:r>
          </a:p>
          <a:p>
            <a:pPr indent="-320675">
              <a:buSzPts val="1450"/>
              <a:buFont typeface="Montserrat Medium"/>
              <a:buAutoNum type="arabicPeriod"/>
            </a:pPr>
            <a:r>
              <a:rPr lang="en-IN" sz="1450" dirty="0">
                <a:latin typeface="Adobe Devanagari" panose="02040503050201020203" pitchFamily="18" charset="0"/>
                <a:cs typeface="Adobe Devanagari" panose="02040503050201020203" pitchFamily="18" charset="0"/>
              </a:rPr>
              <a:t>Planes</a:t>
            </a:r>
          </a:p>
          <a:p>
            <a:pPr indent="-320675">
              <a:buSzPts val="1450"/>
              <a:buFont typeface="Montserrat Medium"/>
              <a:buAutoNum type="arabicPeriod"/>
            </a:pPr>
            <a:r>
              <a:rPr lang="en-IN" sz="1450" dirty="0">
                <a:latin typeface="Adobe Devanagari" panose="02040503050201020203" pitchFamily="18" charset="0"/>
                <a:cs typeface="Adobe Devanagari" panose="02040503050201020203" pitchFamily="18" charset="0"/>
              </a:rPr>
              <a:t>Usability Testing</a:t>
            </a:r>
          </a:p>
          <a:p>
            <a:pPr indent="-320675">
              <a:buSzPts val="1450"/>
              <a:buFont typeface="Montserrat Medium"/>
              <a:buAutoNum type="arabicPeriod"/>
            </a:pPr>
            <a:r>
              <a:rPr lang="en-IN" sz="1450" dirty="0">
                <a:latin typeface="Adobe Devanagari" panose="02040503050201020203" pitchFamily="18" charset="0"/>
                <a:cs typeface="Adobe Devanagari" panose="02040503050201020203" pitchFamily="18" charset="0"/>
              </a:rPr>
              <a:t>Use Cases</a:t>
            </a:r>
          </a:p>
          <a:p>
            <a:pPr marL="136525" lvl="0" indent="0" algn="l" rtl="0">
              <a:spcBef>
                <a:spcPts val="0"/>
              </a:spcBef>
              <a:spcAft>
                <a:spcPts val="0"/>
              </a:spcAft>
              <a:buSzPts val="1450"/>
              <a:buNone/>
            </a:pPr>
            <a:endParaRPr sz="1450" dirty="0">
              <a:latin typeface="Adobe Devanagari" panose="02040503050201020203" pitchFamily="18" charset="0"/>
              <a:cs typeface="Adobe Devanagari" panose="02040503050201020203"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65"/>
          <p:cNvSpPr txBox="1">
            <a:spLocks noGrp="1"/>
          </p:cNvSpPr>
          <p:nvPr>
            <p:ph type="title"/>
          </p:nvPr>
        </p:nvSpPr>
        <p:spPr>
          <a:xfrm>
            <a:off x="685625" y="50050"/>
            <a:ext cx="4263900" cy="101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Personas</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pic>
        <p:nvPicPr>
          <p:cNvPr id="452" name="Google Shape;452;p65"/>
          <p:cNvPicPr preferRelativeResize="0"/>
          <p:nvPr/>
        </p:nvPicPr>
        <p:blipFill>
          <a:blip r:embed="rId3">
            <a:alphaModFix/>
          </a:blip>
          <a:stretch>
            <a:fillRect/>
          </a:stretch>
        </p:blipFill>
        <p:spPr>
          <a:xfrm>
            <a:off x="1759325" y="1202200"/>
            <a:ext cx="4910646" cy="37695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66"/>
          <p:cNvSpPr txBox="1">
            <a:spLocks noGrp="1"/>
          </p:cNvSpPr>
          <p:nvPr>
            <p:ph type="title"/>
          </p:nvPr>
        </p:nvSpPr>
        <p:spPr>
          <a:xfrm>
            <a:off x="685625" y="50050"/>
            <a:ext cx="4263900" cy="101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Personas</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pic>
        <p:nvPicPr>
          <p:cNvPr id="458" name="Google Shape;458;p66"/>
          <p:cNvPicPr preferRelativeResize="0"/>
          <p:nvPr/>
        </p:nvPicPr>
        <p:blipFill>
          <a:blip r:embed="rId3">
            <a:alphaModFix/>
          </a:blip>
          <a:stretch>
            <a:fillRect/>
          </a:stretch>
        </p:blipFill>
        <p:spPr>
          <a:xfrm>
            <a:off x="2153000" y="1215075"/>
            <a:ext cx="4910646" cy="37695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67"/>
          <p:cNvSpPr txBox="1">
            <a:spLocks noGrp="1"/>
          </p:cNvSpPr>
          <p:nvPr>
            <p:ph type="title"/>
          </p:nvPr>
        </p:nvSpPr>
        <p:spPr>
          <a:xfrm>
            <a:off x="685625" y="50050"/>
            <a:ext cx="4263900" cy="101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Personas</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pic>
        <p:nvPicPr>
          <p:cNvPr id="464" name="Google Shape;464;p67"/>
          <p:cNvPicPr preferRelativeResize="0"/>
          <p:nvPr/>
        </p:nvPicPr>
        <p:blipFill>
          <a:blip r:embed="rId3">
            <a:alphaModFix/>
          </a:blip>
          <a:stretch>
            <a:fillRect/>
          </a:stretch>
        </p:blipFill>
        <p:spPr>
          <a:xfrm>
            <a:off x="2116675" y="1208625"/>
            <a:ext cx="4910646" cy="37695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3" name="Google Shape;283;p38"/>
          <p:cNvSpPr txBox="1">
            <a:spLocks noGrp="1"/>
          </p:cNvSpPr>
          <p:nvPr>
            <p:ph type="title"/>
          </p:nvPr>
        </p:nvSpPr>
        <p:spPr>
          <a:xfrm>
            <a:off x="1433263" y="475425"/>
            <a:ext cx="6367800" cy="13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solidFill>
                  <a:schemeClr val="dk1"/>
                </a:solidFill>
                <a:highlight>
                  <a:schemeClr val="accent1"/>
                </a:highlight>
                <a:latin typeface="Adobe Devanagari" panose="02040503050201020203" pitchFamily="18" charset="0"/>
                <a:cs typeface="Adobe Devanagari" panose="02040503050201020203" pitchFamily="18" charset="0"/>
              </a:rPr>
              <a:t>Research  </a:t>
            </a:r>
            <a:r>
              <a:rPr lang="en" sz="3200" dirty="0">
                <a:latin typeface="Adobe Devanagari" panose="02040503050201020203" pitchFamily="18" charset="0"/>
                <a:cs typeface="Adobe Devanagari" panose="02040503050201020203" pitchFamily="18" charset="0"/>
              </a:rPr>
              <a:t>Methods</a:t>
            </a:r>
            <a:endParaRPr sz="3200" dirty="0">
              <a:latin typeface="Adobe Devanagari" panose="02040503050201020203" pitchFamily="18" charset="0"/>
              <a:cs typeface="Adobe Devanagari" panose="02040503050201020203" pitchFamily="18" charset="0"/>
            </a:endParaRPr>
          </a:p>
        </p:txBody>
      </p:sp>
      <p:pic>
        <p:nvPicPr>
          <p:cNvPr id="3" name="Picture 2">
            <a:extLst>
              <a:ext uri="{FF2B5EF4-FFF2-40B4-BE49-F238E27FC236}">
                <a16:creationId xmlns:a16="http://schemas.microsoft.com/office/drawing/2014/main" id="{03C009F7-AAC5-DA7A-0FD8-F9A8DB7D8693}"/>
              </a:ext>
            </a:extLst>
          </p:cNvPr>
          <p:cNvPicPr>
            <a:picLocks noChangeAspect="1"/>
          </p:cNvPicPr>
          <p:nvPr/>
        </p:nvPicPr>
        <p:blipFill>
          <a:blip r:embed="rId3"/>
          <a:stretch>
            <a:fillRect/>
          </a:stretch>
        </p:blipFill>
        <p:spPr>
          <a:xfrm>
            <a:off x="2069088" y="3789187"/>
            <a:ext cx="1028530" cy="1028530"/>
          </a:xfrm>
          <a:prstGeom prst="rect">
            <a:avLst/>
          </a:prstGeom>
        </p:spPr>
      </p:pic>
      <p:pic>
        <p:nvPicPr>
          <p:cNvPr id="5" name="Picture 4">
            <a:extLst>
              <a:ext uri="{FF2B5EF4-FFF2-40B4-BE49-F238E27FC236}">
                <a16:creationId xmlns:a16="http://schemas.microsoft.com/office/drawing/2014/main" id="{E61C12BF-BA0C-559D-0507-E6A31B88EA91}"/>
              </a:ext>
            </a:extLst>
          </p:cNvPr>
          <p:cNvPicPr>
            <a:picLocks noChangeAspect="1"/>
          </p:cNvPicPr>
          <p:nvPr/>
        </p:nvPicPr>
        <p:blipFill>
          <a:blip r:embed="rId4"/>
          <a:stretch>
            <a:fillRect/>
          </a:stretch>
        </p:blipFill>
        <p:spPr>
          <a:xfrm>
            <a:off x="4815635" y="3770126"/>
            <a:ext cx="933033" cy="933033"/>
          </a:xfrm>
          <a:prstGeom prst="rect">
            <a:avLst/>
          </a:prstGeom>
        </p:spPr>
      </p:pic>
      <p:sp>
        <p:nvSpPr>
          <p:cNvPr id="10" name="Google Shape;280;p38">
            <a:extLst>
              <a:ext uri="{FF2B5EF4-FFF2-40B4-BE49-F238E27FC236}">
                <a16:creationId xmlns:a16="http://schemas.microsoft.com/office/drawing/2014/main" id="{8B799F05-5455-2EA3-944C-13D627D6A6B5}"/>
              </a:ext>
            </a:extLst>
          </p:cNvPr>
          <p:cNvSpPr txBox="1">
            <a:spLocks/>
          </p:cNvSpPr>
          <p:nvPr/>
        </p:nvSpPr>
        <p:spPr>
          <a:xfrm>
            <a:off x="1636945" y="3195869"/>
            <a:ext cx="2319682" cy="5933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1pPr>
            <a:lvl2pPr marL="914400" marR="0" lvl="1"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2pPr>
            <a:lvl3pPr marL="1371600" marR="0" lvl="2"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3pPr>
            <a:lvl4pPr marL="1828800" marR="0" lvl="3"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4pPr>
            <a:lvl5pPr marL="2286000" marR="0" lvl="4"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5pPr>
            <a:lvl6pPr marL="2743200" marR="0" lvl="5"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6pPr>
            <a:lvl7pPr marL="3200400" marR="0" lvl="6"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7pPr>
            <a:lvl8pPr marL="3657600" marR="0" lvl="7"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8pPr>
            <a:lvl9pPr marL="4114800" marR="0" lvl="8" indent="-317500" algn="l" rtl="0">
              <a:lnSpc>
                <a:spcPct val="115000"/>
              </a:lnSpc>
              <a:spcBef>
                <a:spcPts val="1600"/>
              </a:spcBef>
              <a:spcAft>
                <a:spcPts val="160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9pPr>
          </a:lstStyle>
          <a:p>
            <a:pPr marL="0" indent="0">
              <a:spcAft>
                <a:spcPts val="1600"/>
              </a:spcAft>
              <a:buFont typeface="Montserrat Medium"/>
              <a:buNone/>
            </a:pPr>
            <a:r>
              <a:rPr lang="en-IN" sz="1600" dirty="0">
                <a:solidFill>
                  <a:schemeClr val="tx1"/>
                </a:solidFill>
              </a:rPr>
              <a:t>Concept Testing</a:t>
            </a:r>
          </a:p>
        </p:txBody>
      </p:sp>
      <p:sp>
        <p:nvSpPr>
          <p:cNvPr id="11" name="Google Shape;280;p38">
            <a:extLst>
              <a:ext uri="{FF2B5EF4-FFF2-40B4-BE49-F238E27FC236}">
                <a16:creationId xmlns:a16="http://schemas.microsoft.com/office/drawing/2014/main" id="{E8BC91D4-A019-A83F-E839-49B0BE458F85}"/>
              </a:ext>
            </a:extLst>
          </p:cNvPr>
          <p:cNvSpPr txBox="1">
            <a:spLocks/>
          </p:cNvSpPr>
          <p:nvPr/>
        </p:nvSpPr>
        <p:spPr>
          <a:xfrm>
            <a:off x="4392714" y="3158563"/>
            <a:ext cx="1889534" cy="5933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1pPr>
            <a:lvl2pPr marL="914400" marR="0" lvl="1"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2pPr>
            <a:lvl3pPr marL="1371600" marR="0" lvl="2"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3pPr>
            <a:lvl4pPr marL="1828800" marR="0" lvl="3"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4pPr>
            <a:lvl5pPr marL="2286000" marR="0" lvl="4"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5pPr>
            <a:lvl6pPr marL="2743200" marR="0" lvl="5"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6pPr>
            <a:lvl7pPr marL="3200400" marR="0" lvl="6"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7pPr>
            <a:lvl8pPr marL="3657600" marR="0" lvl="7" indent="-317500" algn="l" rtl="0">
              <a:lnSpc>
                <a:spcPct val="115000"/>
              </a:lnSpc>
              <a:spcBef>
                <a:spcPts val="1600"/>
              </a:spcBef>
              <a:spcAft>
                <a:spcPts val="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8pPr>
            <a:lvl9pPr marL="4114800" marR="0" lvl="8" indent="-317500" algn="l" rtl="0">
              <a:lnSpc>
                <a:spcPct val="115000"/>
              </a:lnSpc>
              <a:spcBef>
                <a:spcPts val="1600"/>
              </a:spcBef>
              <a:spcAft>
                <a:spcPts val="1600"/>
              </a:spcAft>
              <a:buClr>
                <a:schemeClr val="lt1"/>
              </a:buClr>
              <a:buSzPts val="1400"/>
              <a:buFont typeface="Montserrat Medium"/>
              <a:buChar char="■"/>
              <a:defRPr sz="1400" b="0" i="0" u="none" strike="noStrike" cap="none">
                <a:solidFill>
                  <a:schemeClr val="lt1"/>
                </a:solidFill>
                <a:latin typeface="Montserrat Medium"/>
                <a:ea typeface="Montserrat Medium"/>
                <a:cs typeface="Montserrat Medium"/>
                <a:sym typeface="Montserrat Medium"/>
              </a:defRPr>
            </a:lvl9pPr>
          </a:lstStyle>
          <a:p>
            <a:pPr marL="0" indent="0">
              <a:spcAft>
                <a:spcPts val="1600"/>
              </a:spcAft>
              <a:buFont typeface="Montserrat Medium"/>
              <a:buNone/>
            </a:pPr>
            <a:r>
              <a:rPr lang="en-IN" sz="1600" dirty="0">
                <a:solidFill>
                  <a:schemeClr val="tx1"/>
                </a:solidFill>
              </a:rPr>
              <a:t>User Interview</a:t>
            </a:r>
          </a:p>
        </p:txBody>
      </p:sp>
    </p:spTree>
    <p:extLst>
      <p:ext uri="{BB962C8B-B14F-4D97-AF65-F5344CB8AC3E}">
        <p14:creationId xmlns:p14="http://schemas.microsoft.com/office/powerpoint/2010/main" val="3185790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812149" y="363528"/>
            <a:ext cx="7704000" cy="9265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Research Method -  </a:t>
            </a:r>
            <a:r>
              <a:rPr lang="en" dirty="0">
                <a:solidFill>
                  <a:schemeClr val="dk1"/>
                </a:solidFill>
                <a:highlight>
                  <a:srgbClr val="FFD966"/>
                </a:highlight>
                <a:latin typeface="Adobe Devanagari" panose="02040503050201020203" pitchFamily="18" charset="0"/>
                <a:cs typeface="Adobe Devanagari" panose="02040503050201020203" pitchFamily="18" charset="0"/>
              </a:rPr>
              <a:t/>
            </a:r>
            <a:br>
              <a:rPr lang="en" dirty="0">
                <a:solidFill>
                  <a:schemeClr val="dk1"/>
                </a:solidFill>
                <a:highlight>
                  <a:srgbClr val="FFD966"/>
                </a:highlight>
                <a:latin typeface="Adobe Devanagari" panose="02040503050201020203" pitchFamily="18" charset="0"/>
                <a:cs typeface="Adobe Devanagari" panose="02040503050201020203" pitchFamily="18" charset="0"/>
              </a:rPr>
            </a:br>
            <a:r>
              <a:rPr lang="en-US" sz="3200" dirty="0">
                <a:solidFill>
                  <a:srgbClr val="FF0000"/>
                </a:solidFill>
                <a:latin typeface="Adobe Devanagari" panose="02040503050201020203" pitchFamily="18" charset="0"/>
                <a:cs typeface="Adobe Devanagari" panose="02040503050201020203" pitchFamily="18" charset="0"/>
              </a:rPr>
              <a:t>Concept  Testing</a:t>
            </a:r>
            <a:endParaRPr sz="3200" dirty="0">
              <a:solidFill>
                <a:srgbClr val="FF0000"/>
              </a:solidFill>
              <a:latin typeface="Adobe Devanagari" panose="02040503050201020203" pitchFamily="18" charset="0"/>
              <a:cs typeface="Adobe Devanagari" panose="02040503050201020203" pitchFamily="18" charset="0"/>
            </a:endParaRPr>
          </a:p>
        </p:txBody>
      </p:sp>
      <p:sp>
        <p:nvSpPr>
          <p:cNvPr id="2" name="Google Shape;341;p45">
            <a:extLst>
              <a:ext uri="{FF2B5EF4-FFF2-40B4-BE49-F238E27FC236}">
                <a16:creationId xmlns:a16="http://schemas.microsoft.com/office/drawing/2014/main" id="{C620E92B-2622-3282-BC2F-05AC2CD5BAB4}"/>
              </a:ext>
            </a:extLst>
          </p:cNvPr>
          <p:cNvSpPr/>
          <p:nvPr/>
        </p:nvSpPr>
        <p:spPr>
          <a:xfrm>
            <a:off x="723792" y="1343689"/>
            <a:ext cx="1693438" cy="154949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We performed this to get customer input on our design when it was still in its early phases.</a:t>
            </a:r>
            <a:endParaRPr sz="1100" dirty="0"/>
          </a:p>
        </p:txBody>
      </p:sp>
      <p:sp>
        <p:nvSpPr>
          <p:cNvPr id="3" name="Google Shape;341;p45">
            <a:extLst>
              <a:ext uri="{FF2B5EF4-FFF2-40B4-BE49-F238E27FC236}">
                <a16:creationId xmlns:a16="http://schemas.microsoft.com/office/drawing/2014/main" id="{6C808C77-615F-A6C3-16E8-10D2104A71E8}"/>
              </a:ext>
            </a:extLst>
          </p:cNvPr>
          <p:cNvSpPr/>
          <p:nvPr/>
        </p:nvSpPr>
        <p:spPr>
          <a:xfrm>
            <a:off x="2123991" y="3187541"/>
            <a:ext cx="1774613" cy="1635369"/>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The concept was put into practice, and feedback was recorded.</a:t>
            </a:r>
            <a:endParaRPr sz="1100" dirty="0"/>
          </a:p>
        </p:txBody>
      </p:sp>
      <p:sp>
        <p:nvSpPr>
          <p:cNvPr id="5" name="Google Shape;341;p45">
            <a:extLst>
              <a:ext uri="{FF2B5EF4-FFF2-40B4-BE49-F238E27FC236}">
                <a16:creationId xmlns:a16="http://schemas.microsoft.com/office/drawing/2014/main" id="{5F8E7E93-B1B7-7EC9-0746-B551BB9B40DA}"/>
              </a:ext>
            </a:extLst>
          </p:cNvPr>
          <p:cNvSpPr/>
          <p:nvPr/>
        </p:nvSpPr>
        <p:spPr>
          <a:xfrm>
            <a:off x="3817430" y="1343689"/>
            <a:ext cx="1693438" cy="1487127"/>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It assisted us in writing out the requirements necessary to continue with the prototype.</a:t>
            </a:r>
            <a:endParaRPr sz="1100" dirty="0"/>
          </a:p>
        </p:txBody>
      </p:sp>
      <p:sp>
        <p:nvSpPr>
          <p:cNvPr id="6" name="Google Shape;341;p45">
            <a:extLst>
              <a:ext uri="{FF2B5EF4-FFF2-40B4-BE49-F238E27FC236}">
                <a16:creationId xmlns:a16="http://schemas.microsoft.com/office/drawing/2014/main" id="{E346B7FF-4C31-F93B-00A0-E14FCED9EC46}"/>
              </a:ext>
            </a:extLst>
          </p:cNvPr>
          <p:cNvSpPr/>
          <p:nvPr/>
        </p:nvSpPr>
        <p:spPr>
          <a:xfrm>
            <a:off x="5305987" y="3101663"/>
            <a:ext cx="1714021" cy="1635369"/>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After speaking with several people, we were able to determine what functions were absolutely necessary.</a:t>
            </a:r>
          </a:p>
        </p:txBody>
      </p:sp>
      <p:sp>
        <p:nvSpPr>
          <p:cNvPr id="7" name="Google Shape;341;p45">
            <a:extLst>
              <a:ext uri="{FF2B5EF4-FFF2-40B4-BE49-F238E27FC236}">
                <a16:creationId xmlns:a16="http://schemas.microsoft.com/office/drawing/2014/main" id="{7CCD63C2-E0A4-F765-D54C-BEED28876CEF}"/>
              </a:ext>
            </a:extLst>
          </p:cNvPr>
          <p:cNvSpPr/>
          <p:nvPr/>
        </p:nvSpPr>
        <p:spPr>
          <a:xfrm>
            <a:off x="6617830" y="1281325"/>
            <a:ext cx="1898319" cy="1709967"/>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It enabled us to learn whether clients were engaged with the concept and would be interested in using the product.</a:t>
            </a:r>
            <a:endParaRPr sz="1100" dirty="0"/>
          </a:p>
        </p:txBody>
      </p:sp>
    </p:spTree>
    <p:extLst>
      <p:ext uri="{BB962C8B-B14F-4D97-AF65-F5344CB8AC3E}">
        <p14:creationId xmlns:p14="http://schemas.microsoft.com/office/powerpoint/2010/main" val="15628564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886047" y="674461"/>
            <a:ext cx="7704000" cy="9265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Research Method -  </a:t>
            </a:r>
            <a:r>
              <a:rPr lang="en" dirty="0">
                <a:solidFill>
                  <a:schemeClr val="dk1"/>
                </a:solidFill>
                <a:highlight>
                  <a:srgbClr val="FFD966"/>
                </a:highlight>
                <a:latin typeface="Adobe Devanagari" panose="02040503050201020203" pitchFamily="18" charset="0"/>
                <a:cs typeface="Adobe Devanagari" panose="02040503050201020203" pitchFamily="18" charset="0"/>
              </a:rPr>
              <a:t/>
            </a:r>
            <a:br>
              <a:rPr lang="en" dirty="0">
                <a:solidFill>
                  <a:schemeClr val="dk1"/>
                </a:solidFill>
                <a:highlight>
                  <a:srgbClr val="FFD966"/>
                </a:highlight>
                <a:latin typeface="Adobe Devanagari" panose="02040503050201020203" pitchFamily="18" charset="0"/>
                <a:cs typeface="Adobe Devanagari" panose="02040503050201020203" pitchFamily="18" charset="0"/>
              </a:rPr>
            </a:br>
            <a:r>
              <a:rPr lang="en-US" sz="3200" dirty="0">
                <a:solidFill>
                  <a:srgbClr val="FF0000"/>
                </a:solidFill>
                <a:latin typeface="Adobe Devanagari" panose="02040503050201020203" pitchFamily="18" charset="0"/>
                <a:cs typeface="Adobe Devanagari" panose="02040503050201020203" pitchFamily="18" charset="0"/>
              </a:rPr>
              <a:t>User Interview</a:t>
            </a:r>
            <a:endParaRPr sz="3200" dirty="0">
              <a:solidFill>
                <a:srgbClr val="FF0000"/>
              </a:solidFill>
              <a:latin typeface="Adobe Devanagari" panose="02040503050201020203" pitchFamily="18" charset="0"/>
              <a:cs typeface="Adobe Devanagari" panose="02040503050201020203" pitchFamily="18" charset="0"/>
            </a:endParaRPr>
          </a:p>
        </p:txBody>
      </p:sp>
      <p:sp>
        <p:nvSpPr>
          <p:cNvPr id="8" name="TextBox 7">
            <a:extLst>
              <a:ext uri="{FF2B5EF4-FFF2-40B4-BE49-F238E27FC236}">
                <a16:creationId xmlns:a16="http://schemas.microsoft.com/office/drawing/2014/main" id="{35C3B322-18D1-9F6D-1A97-B76205B0F95E}"/>
              </a:ext>
            </a:extLst>
          </p:cNvPr>
          <p:cNvSpPr txBox="1"/>
          <p:nvPr/>
        </p:nvSpPr>
        <p:spPr>
          <a:xfrm>
            <a:off x="886047" y="2381427"/>
            <a:ext cx="7060018" cy="1815882"/>
          </a:xfrm>
          <a:prstGeom prst="rect">
            <a:avLst/>
          </a:prstGeom>
          <a:noFill/>
        </p:spPr>
        <p:txBody>
          <a:bodyPr wrap="square">
            <a:spAutoFit/>
          </a:bodyPr>
          <a:lstStyle/>
          <a:p>
            <a:r>
              <a:rPr lang="en-US" b="0" i="0" dirty="0">
                <a:solidFill>
                  <a:schemeClr val="bg1"/>
                </a:solidFill>
                <a:effectLst/>
                <a:latin typeface="Open Sans" panose="020B0606030504020204" pitchFamily="34" charset="0"/>
              </a:rPr>
              <a:t>Individual conversations with users provided insight into how each user operates. They make it possible for </a:t>
            </a:r>
            <a:r>
              <a:rPr lang="en-US" dirty="0">
                <a:solidFill>
                  <a:schemeClr val="bg1"/>
                </a:solidFill>
                <a:latin typeface="Open Sans" panose="020B0606030504020204" pitchFamily="34" charset="0"/>
              </a:rPr>
              <a:t>us</a:t>
            </a:r>
            <a:r>
              <a:rPr lang="en-US" b="0" i="0" dirty="0">
                <a:solidFill>
                  <a:schemeClr val="bg1"/>
                </a:solidFill>
                <a:effectLst/>
                <a:latin typeface="Open Sans" panose="020B0606030504020204" pitchFamily="34" charset="0"/>
              </a:rPr>
              <a:t> to learn in-depth details regarding a user's views, experiences, and needs.</a:t>
            </a:r>
          </a:p>
          <a:p>
            <a:endParaRPr lang="en-US" dirty="0">
              <a:solidFill>
                <a:schemeClr val="bg1"/>
              </a:solidFill>
              <a:latin typeface="Open Sans" panose="020B0606030504020204" pitchFamily="34" charset="0"/>
            </a:endParaRPr>
          </a:p>
          <a:p>
            <a:r>
              <a:rPr lang="en-US" dirty="0">
                <a:solidFill>
                  <a:schemeClr val="bg1"/>
                </a:solidFill>
                <a:latin typeface="Open Sans" panose="020B0606030504020204" pitchFamily="34" charset="0"/>
              </a:rPr>
              <a:t>Few interviews were conducted online and few were conducted in person.</a:t>
            </a:r>
          </a:p>
          <a:p>
            <a:endParaRPr lang="en-US" dirty="0">
              <a:solidFill>
                <a:schemeClr val="bg1"/>
              </a:solidFill>
              <a:latin typeface="Open Sans" panose="020B0606030504020204" pitchFamily="34" charset="0"/>
            </a:endParaRPr>
          </a:p>
          <a:p>
            <a:r>
              <a:rPr lang="en-US" dirty="0">
                <a:solidFill>
                  <a:schemeClr val="bg1"/>
                </a:solidFill>
                <a:latin typeface="Open Sans" panose="020B0606030504020204" pitchFamily="34" charset="0"/>
              </a:rPr>
              <a:t>All the interviews were scheduled one on one with the random target audience of our application.</a:t>
            </a:r>
            <a:endParaRPr lang="en-IN" dirty="0">
              <a:solidFill>
                <a:schemeClr val="bg1"/>
              </a:solidFill>
            </a:endParaRPr>
          </a:p>
        </p:txBody>
      </p:sp>
      <p:sp>
        <p:nvSpPr>
          <p:cNvPr id="9" name="Google Shape;341;p45">
            <a:extLst>
              <a:ext uri="{FF2B5EF4-FFF2-40B4-BE49-F238E27FC236}">
                <a16:creationId xmlns:a16="http://schemas.microsoft.com/office/drawing/2014/main" id="{BF13E5B4-6F0A-11CA-060E-1524D39CD1C2}"/>
              </a:ext>
            </a:extLst>
          </p:cNvPr>
          <p:cNvSpPr/>
          <p:nvPr/>
        </p:nvSpPr>
        <p:spPr>
          <a:xfrm>
            <a:off x="774021" y="517110"/>
            <a:ext cx="1127400" cy="11274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p:txBody>
      </p:sp>
      <p:pic>
        <p:nvPicPr>
          <p:cNvPr id="11" name="Picture 10">
            <a:extLst>
              <a:ext uri="{FF2B5EF4-FFF2-40B4-BE49-F238E27FC236}">
                <a16:creationId xmlns:a16="http://schemas.microsoft.com/office/drawing/2014/main" id="{A9EEF8E8-ED8F-0AB7-0978-D54335AEAB52}"/>
              </a:ext>
            </a:extLst>
          </p:cNvPr>
          <p:cNvPicPr>
            <a:picLocks noChangeAspect="1"/>
          </p:cNvPicPr>
          <p:nvPr/>
        </p:nvPicPr>
        <p:blipFill>
          <a:blip r:embed="rId3"/>
          <a:stretch>
            <a:fillRect/>
          </a:stretch>
        </p:blipFill>
        <p:spPr>
          <a:xfrm>
            <a:off x="931372" y="674461"/>
            <a:ext cx="812698" cy="812698"/>
          </a:xfrm>
          <a:prstGeom prst="rect">
            <a:avLst/>
          </a:prstGeom>
        </p:spPr>
      </p:pic>
    </p:spTree>
    <p:extLst>
      <p:ext uri="{BB962C8B-B14F-4D97-AF65-F5344CB8AC3E}">
        <p14:creationId xmlns:p14="http://schemas.microsoft.com/office/powerpoint/2010/main" val="2220236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637952" y="1000255"/>
            <a:ext cx="7704000" cy="9265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solidFill>
                  <a:srgbClr val="FF0000"/>
                </a:solidFill>
                <a:latin typeface="Adobe Devanagari" panose="02040503050201020203" pitchFamily="18" charset="0"/>
                <a:cs typeface="Adobe Devanagari" panose="02040503050201020203" pitchFamily="18" charset="0"/>
              </a:rPr>
              <a:t>Questions Asked in User Interview</a:t>
            </a:r>
            <a:endParaRPr sz="2800" dirty="0">
              <a:solidFill>
                <a:srgbClr val="FF0000"/>
              </a:solidFill>
              <a:latin typeface="Adobe Devanagari" panose="02040503050201020203" pitchFamily="18" charset="0"/>
              <a:cs typeface="Adobe Devanagari" panose="02040503050201020203" pitchFamily="18" charset="0"/>
            </a:endParaRPr>
          </a:p>
        </p:txBody>
      </p:sp>
      <p:sp>
        <p:nvSpPr>
          <p:cNvPr id="8" name="TextBox 7">
            <a:extLst>
              <a:ext uri="{FF2B5EF4-FFF2-40B4-BE49-F238E27FC236}">
                <a16:creationId xmlns:a16="http://schemas.microsoft.com/office/drawing/2014/main" id="{35C3B322-18D1-9F6D-1A97-B76205B0F95E}"/>
              </a:ext>
            </a:extLst>
          </p:cNvPr>
          <p:cNvSpPr txBox="1"/>
          <p:nvPr/>
        </p:nvSpPr>
        <p:spPr>
          <a:xfrm>
            <a:off x="829340" y="2379621"/>
            <a:ext cx="7485320" cy="2246769"/>
          </a:xfrm>
          <a:prstGeom prst="rect">
            <a:avLst/>
          </a:prstGeom>
          <a:noFill/>
        </p:spPr>
        <p:txBody>
          <a:bodyPr wrap="square">
            <a:spAutoFit/>
          </a:bodyPr>
          <a:lstStyle/>
          <a:p>
            <a:r>
              <a:rPr lang="en-US" dirty="0">
                <a:solidFill>
                  <a:schemeClr val="bg1"/>
                </a:solidFill>
              </a:rPr>
              <a:t>1. How easy was it to navigate and use the application?</a:t>
            </a:r>
          </a:p>
          <a:p>
            <a:endParaRPr lang="en-US" dirty="0">
              <a:solidFill>
                <a:schemeClr val="bg1"/>
              </a:solidFill>
            </a:endParaRPr>
          </a:p>
          <a:p>
            <a:r>
              <a:rPr lang="en-US" dirty="0">
                <a:solidFill>
                  <a:schemeClr val="bg1"/>
                </a:solidFill>
              </a:rPr>
              <a:t>2. Were you able to find a mentor that matched your needs and background?</a:t>
            </a:r>
          </a:p>
          <a:p>
            <a:endParaRPr lang="en-US" dirty="0">
              <a:solidFill>
                <a:schemeClr val="bg1"/>
              </a:solidFill>
            </a:endParaRPr>
          </a:p>
          <a:p>
            <a:r>
              <a:rPr lang="en-US" dirty="0">
                <a:solidFill>
                  <a:schemeClr val="bg1"/>
                </a:solidFill>
                <a:latin typeface="Open Sans" panose="020B0606030504020204" pitchFamily="34" charset="0"/>
              </a:rPr>
              <a:t>3. How satisfied were you with the personalized mentorship and guidance you received?</a:t>
            </a:r>
          </a:p>
          <a:p>
            <a:endParaRPr lang="en-US" dirty="0">
              <a:solidFill>
                <a:schemeClr val="bg1"/>
              </a:solidFill>
              <a:latin typeface="Open Sans" panose="020B0606030504020204" pitchFamily="34" charset="0"/>
            </a:endParaRPr>
          </a:p>
          <a:p>
            <a:r>
              <a:rPr lang="en-US" dirty="0">
                <a:solidFill>
                  <a:schemeClr val="bg1"/>
                </a:solidFill>
                <a:latin typeface="Open Sans" panose="020B0606030504020204" pitchFamily="34" charset="0"/>
              </a:rPr>
              <a:t>4. Was the mentor responsive and helpful?</a:t>
            </a:r>
          </a:p>
          <a:p>
            <a:endParaRPr lang="en-US" dirty="0">
              <a:solidFill>
                <a:schemeClr val="bg1"/>
              </a:solidFill>
              <a:latin typeface="Open Sans" panose="020B0606030504020204" pitchFamily="34" charset="0"/>
            </a:endParaRPr>
          </a:p>
          <a:p>
            <a:r>
              <a:rPr lang="en-US" dirty="0">
                <a:solidFill>
                  <a:schemeClr val="bg1"/>
                </a:solidFill>
                <a:latin typeface="Open Sans" panose="020B0606030504020204" pitchFamily="34" charset="0"/>
              </a:rPr>
              <a:t>5. Did the mentorship help you in making informed career decisions?</a:t>
            </a:r>
          </a:p>
          <a:p>
            <a:endParaRPr lang="en-IN" dirty="0">
              <a:solidFill>
                <a:schemeClr val="bg1"/>
              </a:solidFill>
            </a:endParaRPr>
          </a:p>
        </p:txBody>
      </p:sp>
      <p:sp>
        <p:nvSpPr>
          <p:cNvPr id="9" name="Google Shape;341;p45">
            <a:extLst>
              <a:ext uri="{FF2B5EF4-FFF2-40B4-BE49-F238E27FC236}">
                <a16:creationId xmlns:a16="http://schemas.microsoft.com/office/drawing/2014/main" id="{BF13E5B4-6F0A-11CA-060E-1524D39CD1C2}"/>
              </a:ext>
            </a:extLst>
          </p:cNvPr>
          <p:cNvSpPr/>
          <p:nvPr/>
        </p:nvSpPr>
        <p:spPr>
          <a:xfrm>
            <a:off x="476309" y="923459"/>
            <a:ext cx="1127400" cy="11274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p:txBody>
      </p:sp>
      <p:pic>
        <p:nvPicPr>
          <p:cNvPr id="11" name="Picture 10">
            <a:extLst>
              <a:ext uri="{FF2B5EF4-FFF2-40B4-BE49-F238E27FC236}">
                <a16:creationId xmlns:a16="http://schemas.microsoft.com/office/drawing/2014/main" id="{A9EEF8E8-ED8F-0AB7-0978-D54335AEAB52}"/>
              </a:ext>
            </a:extLst>
          </p:cNvPr>
          <p:cNvPicPr>
            <a:picLocks noChangeAspect="1"/>
          </p:cNvPicPr>
          <p:nvPr/>
        </p:nvPicPr>
        <p:blipFill>
          <a:blip r:embed="rId3"/>
          <a:stretch>
            <a:fillRect/>
          </a:stretch>
        </p:blipFill>
        <p:spPr>
          <a:xfrm>
            <a:off x="637952" y="1077052"/>
            <a:ext cx="772963" cy="772963"/>
          </a:xfrm>
          <a:prstGeom prst="rect">
            <a:avLst/>
          </a:prstGeom>
        </p:spPr>
      </p:pic>
    </p:spTree>
    <p:extLst>
      <p:ext uri="{BB962C8B-B14F-4D97-AF65-F5344CB8AC3E}">
        <p14:creationId xmlns:p14="http://schemas.microsoft.com/office/powerpoint/2010/main" val="40766071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893133" y="407599"/>
            <a:ext cx="7704000" cy="9265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rgbClr val="FF0000"/>
                </a:solidFill>
                <a:latin typeface="Adobe Devanagari" panose="02040503050201020203" pitchFamily="18" charset="0"/>
                <a:cs typeface="Adobe Devanagari" panose="02040503050201020203" pitchFamily="18" charset="0"/>
              </a:rPr>
              <a:t>Important conclusions from Interview</a:t>
            </a:r>
            <a:endParaRPr sz="2800" dirty="0">
              <a:solidFill>
                <a:srgbClr val="FF0000"/>
              </a:solidFill>
              <a:latin typeface="Adobe Devanagari" panose="02040503050201020203" pitchFamily="18" charset="0"/>
              <a:cs typeface="Adobe Devanagari" panose="02040503050201020203" pitchFamily="18" charset="0"/>
            </a:endParaRPr>
          </a:p>
        </p:txBody>
      </p:sp>
      <p:sp>
        <p:nvSpPr>
          <p:cNvPr id="9" name="Google Shape;341;p45">
            <a:extLst>
              <a:ext uri="{FF2B5EF4-FFF2-40B4-BE49-F238E27FC236}">
                <a16:creationId xmlns:a16="http://schemas.microsoft.com/office/drawing/2014/main" id="{BF13E5B4-6F0A-11CA-060E-1524D39CD1C2}"/>
              </a:ext>
            </a:extLst>
          </p:cNvPr>
          <p:cNvSpPr/>
          <p:nvPr/>
        </p:nvSpPr>
        <p:spPr>
          <a:xfrm>
            <a:off x="638281" y="307177"/>
            <a:ext cx="1127400" cy="11274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p:txBody>
      </p:sp>
      <p:pic>
        <p:nvPicPr>
          <p:cNvPr id="11" name="Picture 10">
            <a:extLst>
              <a:ext uri="{FF2B5EF4-FFF2-40B4-BE49-F238E27FC236}">
                <a16:creationId xmlns:a16="http://schemas.microsoft.com/office/drawing/2014/main" id="{A9EEF8E8-ED8F-0AB7-0978-D54335AEAB52}"/>
              </a:ext>
            </a:extLst>
          </p:cNvPr>
          <p:cNvPicPr>
            <a:picLocks noChangeAspect="1"/>
          </p:cNvPicPr>
          <p:nvPr/>
        </p:nvPicPr>
        <p:blipFill>
          <a:blip r:embed="rId3"/>
          <a:stretch>
            <a:fillRect/>
          </a:stretch>
        </p:blipFill>
        <p:spPr>
          <a:xfrm>
            <a:off x="840685" y="499172"/>
            <a:ext cx="772963" cy="772963"/>
          </a:xfrm>
          <a:prstGeom prst="rect">
            <a:avLst/>
          </a:prstGeom>
        </p:spPr>
      </p:pic>
      <p:sp>
        <p:nvSpPr>
          <p:cNvPr id="2" name="Rectangle 1">
            <a:extLst>
              <a:ext uri="{FF2B5EF4-FFF2-40B4-BE49-F238E27FC236}">
                <a16:creationId xmlns:a16="http://schemas.microsoft.com/office/drawing/2014/main" id="{9842FE75-C578-3648-CF99-B69EBE92D16A}"/>
              </a:ext>
            </a:extLst>
          </p:cNvPr>
          <p:cNvSpPr/>
          <p:nvPr/>
        </p:nvSpPr>
        <p:spPr>
          <a:xfrm>
            <a:off x="840685" y="2425928"/>
            <a:ext cx="2388782" cy="1282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More detailed information or study guides for the skill set needs to be improved</a:t>
            </a:r>
          </a:p>
        </p:txBody>
      </p:sp>
      <p:sp>
        <p:nvSpPr>
          <p:cNvPr id="3" name="Rectangle 2">
            <a:extLst>
              <a:ext uri="{FF2B5EF4-FFF2-40B4-BE49-F238E27FC236}">
                <a16:creationId xmlns:a16="http://schemas.microsoft.com/office/drawing/2014/main" id="{F1F8CE64-283C-EDF3-E9A9-7E6C2D1F9F5B}"/>
              </a:ext>
            </a:extLst>
          </p:cNvPr>
          <p:cNvSpPr/>
          <p:nvPr/>
        </p:nvSpPr>
        <p:spPr>
          <a:xfrm>
            <a:off x="3601075" y="2425928"/>
            <a:ext cx="2388782" cy="1282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Core technical mock interview round for better preparation for the interview</a:t>
            </a:r>
          </a:p>
        </p:txBody>
      </p:sp>
      <p:sp>
        <p:nvSpPr>
          <p:cNvPr id="4" name="Rectangle 3">
            <a:extLst>
              <a:ext uri="{FF2B5EF4-FFF2-40B4-BE49-F238E27FC236}">
                <a16:creationId xmlns:a16="http://schemas.microsoft.com/office/drawing/2014/main" id="{5D31D7F1-7A56-774B-72AE-F7D0F8A1A404}"/>
              </a:ext>
            </a:extLst>
          </p:cNvPr>
          <p:cNvSpPr/>
          <p:nvPr/>
        </p:nvSpPr>
        <p:spPr>
          <a:xfrm>
            <a:off x="6361465" y="2425928"/>
            <a:ext cx="2388782" cy="1282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Participants expects deals and promotions as well as referral option with some benefit at least for frequent users</a:t>
            </a:r>
          </a:p>
        </p:txBody>
      </p:sp>
    </p:spTree>
    <p:extLst>
      <p:ext uri="{BB962C8B-B14F-4D97-AF65-F5344CB8AC3E}">
        <p14:creationId xmlns:p14="http://schemas.microsoft.com/office/powerpoint/2010/main" val="18384700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893133" y="407599"/>
            <a:ext cx="7704000" cy="9265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solidFill>
                  <a:srgbClr val="FF0000"/>
                </a:solidFill>
                <a:latin typeface="Adobe Devanagari" panose="02040503050201020203" pitchFamily="18" charset="0"/>
                <a:cs typeface="Adobe Devanagari" panose="02040503050201020203" pitchFamily="18" charset="0"/>
              </a:rPr>
              <a:t>Information Architecture</a:t>
            </a:r>
            <a:endParaRPr sz="2800" dirty="0">
              <a:solidFill>
                <a:srgbClr val="FF0000"/>
              </a:solidFill>
              <a:latin typeface="Adobe Devanagari" panose="02040503050201020203" pitchFamily="18" charset="0"/>
              <a:cs typeface="Adobe Devanagari" panose="02040503050201020203" pitchFamily="18" charset="0"/>
            </a:endParaRPr>
          </a:p>
        </p:txBody>
      </p:sp>
      <p:sp>
        <p:nvSpPr>
          <p:cNvPr id="5" name="Google Shape;341;p45">
            <a:extLst>
              <a:ext uri="{FF2B5EF4-FFF2-40B4-BE49-F238E27FC236}">
                <a16:creationId xmlns:a16="http://schemas.microsoft.com/office/drawing/2014/main" id="{C08C91D2-0761-9785-DDCE-E515C01C44E2}"/>
              </a:ext>
            </a:extLst>
          </p:cNvPr>
          <p:cNvSpPr/>
          <p:nvPr/>
        </p:nvSpPr>
        <p:spPr>
          <a:xfrm>
            <a:off x="992370" y="1700042"/>
            <a:ext cx="1474383" cy="142593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t>Bottom-Up</a:t>
            </a:r>
          </a:p>
          <a:p>
            <a:pPr marL="0" lvl="0" indent="0" algn="l" rtl="0">
              <a:spcBef>
                <a:spcPts val="0"/>
              </a:spcBef>
              <a:spcAft>
                <a:spcPts val="0"/>
              </a:spcAft>
              <a:buNone/>
            </a:pPr>
            <a:r>
              <a:rPr lang="en-IN" dirty="0"/>
              <a:t>Approach</a:t>
            </a:r>
          </a:p>
        </p:txBody>
      </p:sp>
      <p:sp>
        <p:nvSpPr>
          <p:cNvPr id="6" name="Google Shape;341;p45">
            <a:extLst>
              <a:ext uri="{FF2B5EF4-FFF2-40B4-BE49-F238E27FC236}">
                <a16:creationId xmlns:a16="http://schemas.microsoft.com/office/drawing/2014/main" id="{3D291B68-73D2-A1A0-B34C-1832266F7433}"/>
              </a:ext>
            </a:extLst>
          </p:cNvPr>
          <p:cNvSpPr/>
          <p:nvPr/>
        </p:nvSpPr>
        <p:spPr>
          <a:xfrm>
            <a:off x="2856612" y="1700042"/>
            <a:ext cx="1623239" cy="142593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t>Identifying Personas</a:t>
            </a:r>
          </a:p>
        </p:txBody>
      </p:sp>
      <p:sp>
        <p:nvSpPr>
          <p:cNvPr id="7" name="Google Shape;341;p45">
            <a:extLst>
              <a:ext uri="{FF2B5EF4-FFF2-40B4-BE49-F238E27FC236}">
                <a16:creationId xmlns:a16="http://schemas.microsoft.com/office/drawing/2014/main" id="{BA91F115-DB16-9274-3239-BBA17232985F}"/>
              </a:ext>
            </a:extLst>
          </p:cNvPr>
          <p:cNvSpPr/>
          <p:nvPr/>
        </p:nvSpPr>
        <p:spPr>
          <a:xfrm>
            <a:off x="4798829" y="1700042"/>
            <a:ext cx="1623239" cy="142593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t>Identifying actual need of target audience</a:t>
            </a:r>
          </a:p>
        </p:txBody>
      </p:sp>
      <p:sp>
        <p:nvSpPr>
          <p:cNvPr id="8" name="Google Shape;341;p45">
            <a:extLst>
              <a:ext uri="{FF2B5EF4-FFF2-40B4-BE49-F238E27FC236}">
                <a16:creationId xmlns:a16="http://schemas.microsoft.com/office/drawing/2014/main" id="{587C95E9-A104-355D-ACE4-2EB1B0515F81}"/>
              </a:ext>
            </a:extLst>
          </p:cNvPr>
          <p:cNvSpPr/>
          <p:nvPr/>
        </p:nvSpPr>
        <p:spPr>
          <a:xfrm>
            <a:off x="6741046" y="1646879"/>
            <a:ext cx="1623239" cy="142593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200" dirty="0"/>
              <a:t>Then building the application step by step by performing testing</a:t>
            </a:r>
          </a:p>
        </p:txBody>
      </p:sp>
    </p:spTree>
    <p:extLst>
      <p:ext uri="{BB962C8B-B14F-4D97-AF65-F5344CB8AC3E}">
        <p14:creationId xmlns:p14="http://schemas.microsoft.com/office/powerpoint/2010/main" val="30203796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6B650-D40C-0A6C-9B1D-77C3E9999D19}"/>
              </a:ext>
            </a:extLst>
          </p:cNvPr>
          <p:cNvSpPr>
            <a:spLocks noGrp="1"/>
          </p:cNvSpPr>
          <p:nvPr>
            <p:ph type="title"/>
          </p:nvPr>
        </p:nvSpPr>
        <p:spPr>
          <a:xfrm>
            <a:off x="720000" y="671853"/>
            <a:ext cx="7704000" cy="572700"/>
          </a:xfrm>
        </p:spPr>
        <p:txBody>
          <a:bodyPr/>
          <a:lstStyle/>
          <a:p>
            <a:pPr algn="ctr"/>
            <a:r>
              <a:rPr lang="en-IN" sz="2800" dirty="0">
                <a:solidFill>
                  <a:srgbClr val="FF0000"/>
                </a:solidFill>
                <a:latin typeface="Adobe Devanagari" panose="02040503050201020203" pitchFamily="18" charset="0"/>
                <a:cs typeface="Adobe Devanagari" panose="02040503050201020203" pitchFamily="18" charset="0"/>
              </a:rPr>
              <a:t>Error Handling</a:t>
            </a:r>
          </a:p>
        </p:txBody>
      </p:sp>
      <p:sp>
        <p:nvSpPr>
          <p:cNvPr id="3" name="Text Placeholder 2">
            <a:extLst>
              <a:ext uri="{FF2B5EF4-FFF2-40B4-BE49-F238E27FC236}">
                <a16:creationId xmlns:a16="http://schemas.microsoft.com/office/drawing/2014/main" id="{082ADC47-4573-E7F5-5126-37B6A4226321}"/>
              </a:ext>
            </a:extLst>
          </p:cNvPr>
          <p:cNvSpPr>
            <a:spLocks noGrp="1"/>
          </p:cNvSpPr>
          <p:nvPr>
            <p:ph type="body" idx="1"/>
          </p:nvPr>
        </p:nvSpPr>
        <p:spPr>
          <a:xfrm>
            <a:off x="925562" y="1655970"/>
            <a:ext cx="7704000" cy="2710467"/>
          </a:xfrm>
        </p:spPr>
        <p:txBody>
          <a:bodyPr/>
          <a:lstStyle/>
          <a:p>
            <a:r>
              <a:rPr lang="en-US" sz="2000" b="1" dirty="0">
                <a:solidFill>
                  <a:srgbClr val="92D050"/>
                </a:solidFill>
                <a:latin typeface="Adobe Devanagari" panose="02040503050201020203" pitchFamily="18" charset="0"/>
                <a:cs typeface="Adobe Devanagari" panose="02040503050201020203" pitchFamily="18" charset="0"/>
              </a:rPr>
              <a:t>Sign Up </a:t>
            </a:r>
            <a:endParaRPr lang="en-US" sz="1800" b="1" dirty="0">
              <a:solidFill>
                <a:srgbClr val="FF0000"/>
              </a:solidFill>
              <a:latin typeface="Adobe Devanagari" panose="02040503050201020203" pitchFamily="18" charset="0"/>
              <a:cs typeface="Adobe Devanagari" panose="02040503050201020203" pitchFamily="18" charset="0"/>
            </a:endParaRPr>
          </a:p>
          <a:p>
            <a:pPr marL="133350" indent="0" algn="ctr">
              <a:buNone/>
            </a:pPr>
            <a:r>
              <a:rPr lang="en-US" sz="1800" b="1" dirty="0">
                <a:solidFill>
                  <a:srgbClr val="FF0000"/>
                </a:solidFill>
                <a:latin typeface="Adobe Devanagari" panose="02040503050201020203" pitchFamily="18" charset="0"/>
                <a:cs typeface="Adobe Devanagari" panose="02040503050201020203" pitchFamily="18" charset="0"/>
              </a:rPr>
              <a:t>       </a:t>
            </a:r>
            <a:r>
              <a:rPr lang="en-US" sz="1800" b="1" dirty="0">
                <a:solidFill>
                  <a:schemeClr val="bg1"/>
                </a:solidFill>
                <a:latin typeface="Adobe Devanagari" panose="02040503050201020203" pitchFamily="18" charset="0"/>
                <a:cs typeface="Adobe Devanagari" panose="02040503050201020203" pitchFamily="18" charset="0"/>
              </a:rPr>
              <a:t>User must enter their Name, Email as well as Password in order to register successfully, other he/she will not be able to register.</a:t>
            </a:r>
          </a:p>
          <a:p>
            <a:r>
              <a:rPr lang="en-US" sz="2000" b="1" dirty="0">
                <a:solidFill>
                  <a:srgbClr val="92D050"/>
                </a:solidFill>
                <a:latin typeface="Adobe Devanagari" panose="02040503050201020203" pitchFamily="18" charset="0"/>
                <a:cs typeface="Adobe Devanagari" panose="02040503050201020203" pitchFamily="18" charset="0"/>
              </a:rPr>
              <a:t>Sign In</a:t>
            </a:r>
          </a:p>
          <a:p>
            <a:pPr marL="133350" indent="0" algn="ctr">
              <a:buNone/>
            </a:pPr>
            <a:r>
              <a:rPr lang="en-US" sz="1800" b="1" dirty="0">
                <a:solidFill>
                  <a:srgbClr val="FF0000"/>
                </a:solidFill>
                <a:latin typeface="Adobe Devanagari" panose="02040503050201020203" pitchFamily="18" charset="0"/>
                <a:cs typeface="Adobe Devanagari" panose="02040503050201020203" pitchFamily="18" charset="0"/>
              </a:rPr>
              <a:t>       </a:t>
            </a:r>
            <a:r>
              <a:rPr lang="en-US" sz="1800" b="1" dirty="0">
                <a:solidFill>
                  <a:schemeClr val="bg1"/>
                </a:solidFill>
                <a:latin typeface="Adobe Devanagari" panose="02040503050201020203" pitchFamily="18" charset="0"/>
                <a:cs typeface="Adobe Devanagari" panose="02040503050201020203" pitchFamily="18" charset="0"/>
              </a:rPr>
              <a:t>The user is required to enter </a:t>
            </a:r>
            <a:r>
              <a:rPr lang="en-US" sz="1800" b="1" dirty="0" err="1">
                <a:solidFill>
                  <a:schemeClr val="bg1"/>
                </a:solidFill>
                <a:latin typeface="Adobe Devanagari" panose="02040503050201020203" pitchFamily="18" charset="0"/>
                <a:cs typeface="Adobe Devanagari" panose="02040503050201020203" pitchFamily="18" charset="0"/>
              </a:rPr>
              <a:t>User_ID</a:t>
            </a:r>
            <a:r>
              <a:rPr lang="en-US" sz="1800" b="1" dirty="0">
                <a:solidFill>
                  <a:schemeClr val="bg1"/>
                </a:solidFill>
                <a:latin typeface="Adobe Devanagari" panose="02040503050201020203" pitchFamily="18" charset="0"/>
                <a:cs typeface="Adobe Devanagari" panose="02040503050201020203" pitchFamily="18" charset="0"/>
              </a:rPr>
              <a:t> as well as Password in order login into the application otherwise the application will throw an error message restricting access to the app.</a:t>
            </a:r>
          </a:p>
          <a:p>
            <a:pPr marL="133350" indent="0">
              <a:buNone/>
            </a:pPr>
            <a:r>
              <a:rPr lang="en-US" sz="1400" dirty="0">
                <a:solidFill>
                  <a:schemeClr val="bg1"/>
                </a:solidFill>
                <a:latin typeface="Adobe Devanagari" panose="02040503050201020203" pitchFamily="18" charset="0"/>
                <a:cs typeface="Adobe Devanagari" panose="02040503050201020203" pitchFamily="18" charset="0"/>
              </a:rPr>
              <a:t>         </a:t>
            </a:r>
          </a:p>
          <a:p>
            <a:endParaRPr lang="en-US" sz="1400" b="0" i="0" dirty="0">
              <a:solidFill>
                <a:schemeClr val="bg1"/>
              </a:solidFill>
              <a:effectLst/>
              <a:latin typeface="Adobe Devanagari" panose="02040503050201020203" pitchFamily="18" charset="0"/>
              <a:cs typeface="Adobe Devanagari" panose="02040503050201020203" pitchFamily="18" charset="0"/>
            </a:endParaRPr>
          </a:p>
          <a:p>
            <a:endParaRPr lang="en-IN" sz="1400" dirty="0">
              <a:solidFill>
                <a:schemeClr val="bg1"/>
              </a:solidFill>
              <a:latin typeface="Adobe Devanagari" panose="02040503050201020203" pitchFamily="18" charset="0"/>
              <a:cs typeface="Adobe Devanagari" panose="02040503050201020203" pitchFamily="18" charset="0"/>
            </a:endParaRPr>
          </a:p>
        </p:txBody>
      </p:sp>
    </p:spTree>
    <p:extLst>
      <p:ext uri="{BB962C8B-B14F-4D97-AF65-F5344CB8AC3E}">
        <p14:creationId xmlns:p14="http://schemas.microsoft.com/office/powerpoint/2010/main" val="2647753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subTitle" idx="3"/>
          </p:nvPr>
        </p:nvSpPr>
        <p:spPr>
          <a:xfrm>
            <a:off x="979200" y="2062700"/>
            <a:ext cx="3171900" cy="209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Many individuals struggle with finding career direction and navigating the job market, and traditional career guidance resources are often impersonal and not tailored to individual needs.</a:t>
            </a:r>
            <a:endParaRPr dirty="0"/>
          </a:p>
        </p:txBody>
      </p:sp>
      <p:sp>
        <p:nvSpPr>
          <p:cNvPr id="208" name="Google Shape;208;p33"/>
          <p:cNvSpPr txBox="1">
            <a:spLocks noGrp="1"/>
          </p:cNvSpPr>
          <p:nvPr>
            <p:ph type="subTitle" idx="4"/>
          </p:nvPr>
        </p:nvSpPr>
        <p:spPr>
          <a:xfrm>
            <a:off x="4943775" y="2062700"/>
            <a:ext cx="3171900" cy="207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Talent Fusion provides personalized mentorship and guidance from experts who have lived similar career journeys, as well as a customized matching system to connect users with mentors who share their background and experience.</a:t>
            </a:r>
            <a:endParaRPr dirty="0"/>
          </a:p>
        </p:txBody>
      </p:sp>
      <p:sp>
        <p:nvSpPr>
          <p:cNvPr id="209" name="Google Shape;209;p33"/>
          <p:cNvSpPr txBox="1">
            <a:spLocks noGrp="1"/>
          </p:cNvSpPr>
          <p:nvPr>
            <p:ph type="subTitle" idx="1"/>
          </p:nvPr>
        </p:nvSpPr>
        <p:spPr>
          <a:xfrm>
            <a:off x="979200" y="1040800"/>
            <a:ext cx="31719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dobe Devanagari" panose="02040503050201020203" pitchFamily="18" charset="0"/>
                <a:cs typeface="Adobe Devanagari" panose="02040503050201020203" pitchFamily="18" charset="0"/>
              </a:rPr>
              <a:t>PROBLEMS</a:t>
            </a:r>
            <a:endParaRPr dirty="0">
              <a:latin typeface="Adobe Devanagari" panose="02040503050201020203" pitchFamily="18" charset="0"/>
              <a:cs typeface="Adobe Devanagari" panose="02040503050201020203" pitchFamily="18" charset="0"/>
            </a:endParaRPr>
          </a:p>
        </p:txBody>
      </p:sp>
      <p:sp>
        <p:nvSpPr>
          <p:cNvPr id="210" name="Google Shape;210;p33"/>
          <p:cNvSpPr txBox="1">
            <a:spLocks noGrp="1"/>
          </p:cNvSpPr>
          <p:nvPr>
            <p:ph type="subTitle" idx="2"/>
          </p:nvPr>
        </p:nvSpPr>
        <p:spPr>
          <a:xfrm>
            <a:off x="4943850" y="1040800"/>
            <a:ext cx="31719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Adobe Devanagari" panose="02040503050201020203" pitchFamily="18" charset="0"/>
                <a:cs typeface="Adobe Devanagari" panose="02040503050201020203" pitchFamily="18" charset="0"/>
              </a:rPr>
              <a:t>SOLUTIONS</a:t>
            </a:r>
            <a:endParaRPr dirty="0">
              <a:latin typeface="Adobe Devanagari" panose="02040503050201020203" pitchFamily="18" charset="0"/>
              <a:cs typeface="Adobe Devanagari" panose="02040503050201020203"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689138" y="201430"/>
            <a:ext cx="2784164" cy="9265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3600" dirty="0">
                <a:solidFill>
                  <a:schemeClr val="bg1"/>
                </a:solidFill>
                <a:latin typeface="Adobe Devanagari" panose="02040503050201020203" pitchFamily="18" charset="0"/>
                <a:cs typeface="Adobe Devanagari" panose="02040503050201020203" pitchFamily="18" charset="0"/>
              </a:rPr>
              <a:t>Card Sorting</a:t>
            </a:r>
            <a:endParaRPr sz="3600" dirty="0">
              <a:solidFill>
                <a:schemeClr val="bg1"/>
              </a:solidFill>
              <a:latin typeface="Adobe Devanagari" panose="02040503050201020203" pitchFamily="18" charset="0"/>
              <a:cs typeface="Adobe Devanagari" panose="02040503050201020203" pitchFamily="18" charset="0"/>
            </a:endParaRPr>
          </a:p>
        </p:txBody>
      </p:sp>
      <p:cxnSp>
        <p:nvCxnSpPr>
          <p:cNvPr id="7" name="Straight Connector 6">
            <a:extLst>
              <a:ext uri="{FF2B5EF4-FFF2-40B4-BE49-F238E27FC236}">
                <a16:creationId xmlns:a16="http://schemas.microsoft.com/office/drawing/2014/main" id="{9CDF8EA4-5B0C-063F-3DD6-732FE9BB6385}"/>
              </a:ext>
            </a:extLst>
          </p:cNvPr>
          <p:cNvCxnSpPr/>
          <p:nvPr/>
        </p:nvCxnSpPr>
        <p:spPr>
          <a:xfrm>
            <a:off x="4692503" y="1412126"/>
            <a:ext cx="0" cy="3549733"/>
          </a:xfrm>
          <a:prstGeom prst="line">
            <a:avLst/>
          </a:prstGeom>
        </p:spPr>
        <p:style>
          <a:lnRef idx="1">
            <a:schemeClr val="accent1"/>
          </a:lnRef>
          <a:fillRef idx="0">
            <a:schemeClr val="accent1"/>
          </a:fillRef>
          <a:effectRef idx="0">
            <a:schemeClr val="accent1"/>
          </a:effectRef>
          <a:fontRef idx="minor">
            <a:schemeClr val="tx1"/>
          </a:fontRef>
        </p:style>
      </p:cxnSp>
      <p:sp>
        <p:nvSpPr>
          <p:cNvPr id="16" name="Google Shape;343;p45">
            <a:extLst>
              <a:ext uri="{FF2B5EF4-FFF2-40B4-BE49-F238E27FC236}">
                <a16:creationId xmlns:a16="http://schemas.microsoft.com/office/drawing/2014/main" id="{5A519533-F38C-F25E-2895-98A0732B23C5}"/>
              </a:ext>
            </a:extLst>
          </p:cNvPr>
          <p:cNvSpPr txBox="1">
            <a:spLocks/>
          </p:cNvSpPr>
          <p:nvPr/>
        </p:nvSpPr>
        <p:spPr>
          <a:xfrm>
            <a:off x="735140" y="2263114"/>
            <a:ext cx="3720769" cy="1847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chemeClr val="lt1"/>
              </a:buClr>
              <a:buSzPts val="1500"/>
              <a:buFont typeface="Montserrat Medium"/>
              <a:buChar char="●"/>
              <a:defRPr sz="1200" b="0" i="0" u="none" strike="noStrike" cap="none">
                <a:solidFill>
                  <a:schemeClr val="lt1"/>
                </a:solidFill>
                <a:latin typeface="Montserrat Medium"/>
                <a:ea typeface="Montserrat Medium"/>
                <a:cs typeface="Montserrat Medium"/>
                <a:sym typeface="Montserrat Medium"/>
              </a:defRPr>
            </a:lvl1pPr>
            <a:lvl2pPr marL="914400" marR="0" lvl="1"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2pPr>
            <a:lvl3pPr marL="1371600" marR="0" lvl="2"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3pPr>
            <a:lvl4pPr marL="1828800" marR="0" lvl="3"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4pPr>
            <a:lvl5pPr marL="2286000" marR="0" lvl="4"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5pPr>
            <a:lvl6pPr marL="2743200" marR="0" lvl="5"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6pPr>
            <a:lvl7pPr marL="3200400" marR="0" lvl="6"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7pPr>
            <a:lvl8pPr marL="3657600" marR="0" lvl="7"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8pPr>
            <a:lvl9pPr marL="4114800" marR="0" lvl="8"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9pPr>
          </a:lstStyle>
          <a:p>
            <a:pPr marL="0" indent="0" algn="ctr">
              <a:spcAft>
                <a:spcPts val="1600"/>
              </a:spcAft>
              <a:buFont typeface="Montserrat Medium"/>
              <a:buNone/>
            </a:pPr>
            <a:r>
              <a:rPr lang="en-US" dirty="0"/>
              <a:t>Closed card sorting is a version where users are required to arrange the individual cards into these specified categories using a predetermined set of categories. How consumers conceptualize a set is not revealed by closed card sorting.</a:t>
            </a:r>
          </a:p>
        </p:txBody>
      </p:sp>
      <p:sp>
        <p:nvSpPr>
          <p:cNvPr id="17" name="Google Shape;343;p45">
            <a:extLst>
              <a:ext uri="{FF2B5EF4-FFF2-40B4-BE49-F238E27FC236}">
                <a16:creationId xmlns:a16="http://schemas.microsoft.com/office/drawing/2014/main" id="{2F377C68-41B6-36CF-D109-03FB3E343906}"/>
              </a:ext>
            </a:extLst>
          </p:cNvPr>
          <p:cNvSpPr txBox="1">
            <a:spLocks/>
          </p:cNvSpPr>
          <p:nvPr/>
        </p:nvSpPr>
        <p:spPr>
          <a:xfrm>
            <a:off x="4874533" y="2263114"/>
            <a:ext cx="3886694" cy="147006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chemeClr val="lt1"/>
              </a:buClr>
              <a:buSzPts val="1500"/>
              <a:buFont typeface="Montserrat Medium"/>
              <a:buChar char="●"/>
              <a:defRPr sz="1200" b="0" i="0" u="none" strike="noStrike" cap="none">
                <a:solidFill>
                  <a:schemeClr val="lt1"/>
                </a:solidFill>
                <a:latin typeface="Montserrat Medium"/>
                <a:ea typeface="Montserrat Medium"/>
                <a:cs typeface="Montserrat Medium"/>
                <a:sym typeface="Montserrat Medium"/>
              </a:defRPr>
            </a:lvl1pPr>
            <a:lvl2pPr marL="914400" marR="0" lvl="1"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2pPr>
            <a:lvl3pPr marL="1371600" marR="0" lvl="2"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3pPr>
            <a:lvl4pPr marL="1828800" marR="0" lvl="3"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4pPr>
            <a:lvl5pPr marL="2286000" marR="0" lvl="4"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5pPr>
            <a:lvl6pPr marL="2743200" marR="0" lvl="5"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6pPr>
            <a:lvl7pPr marL="3200400" marR="0" lvl="6"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7pPr>
            <a:lvl8pPr marL="3657600" marR="0" lvl="7"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8pPr>
            <a:lvl9pPr marL="4114800" marR="0" lvl="8"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9pPr>
          </a:lstStyle>
          <a:p>
            <a:pPr marL="0" indent="0" algn="ctr">
              <a:spcAft>
                <a:spcPts val="1600"/>
              </a:spcAft>
              <a:buFont typeface="Montserrat Medium"/>
              <a:buNone/>
            </a:pPr>
            <a:r>
              <a:rPr lang="en-US" dirty="0"/>
              <a:t>Participants must group concepts from your website's elements into categories that make sense to them, and they must give each category a name that they believe appropriately defines the topics it contains.</a:t>
            </a:r>
          </a:p>
        </p:txBody>
      </p:sp>
      <p:sp>
        <p:nvSpPr>
          <p:cNvPr id="18" name="Google Shape;215;p34">
            <a:extLst>
              <a:ext uri="{FF2B5EF4-FFF2-40B4-BE49-F238E27FC236}">
                <a16:creationId xmlns:a16="http://schemas.microsoft.com/office/drawing/2014/main" id="{0A3348E7-C15D-2EF8-0124-1A1AC5B42177}"/>
              </a:ext>
            </a:extLst>
          </p:cNvPr>
          <p:cNvSpPr txBox="1">
            <a:spLocks/>
          </p:cNvSpPr>
          <p:nvPr/>
        </p:nvSpPr>
        <p:spPr>
          <a:xfrm>
            <a:off x="5435964" y="1271941"/>
            <a:ext cx="2607021" cy="68456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500"/>
              <a:buFont typeface="Josefin Sans"/>
              <a:buNone/>
              <a:defRPr sz="3500" b="1" i="0" u="none" strike="noStrike" cap="none">
                <a:solidFill>
                  <a:schemeClr val="lt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IN" sz="2400" dirty="0">
                <a:solidFill>
                  <a:srgbClr val="FF0000"/>
                </a:solidFill>
                <a:latin typeface="Adobe Devanagari" panose="02040503050201020203" pitchFamily="18" charset="0"/>
                <a:cs typeface="Adobe Devanagari" panose="02040503050201020203" pitchFamily="18" charset="0"/>
              </a:rPr>
              <a:t>Open Card Sorting</a:t>
            </a:r>
          </a:p>
        </p:txBody>
      </p:sp>
      <p:sp>
        <p:nvSpPr>
          <p:cNvPr id="19" name="Google Shape;215;p34">
            <a:extLst>
              <a:ext uri="{FF2B5EF4-FFF2-40B4-BE49-F238E27FC236}">
                <a16:creationId xmlns:a16="http://schemas.microsoft.com/office/drawing/2014/main" id="{FF1E2ECE-E101-E830-EB11-F61135D52C14}"/>
              </a:ext>
            </a:extLst>
          </p:cNvPr>
          <p:cNvSpPr txBox="1">
            <a:spLocks/>
          </p:cNvSpPr>
          <p:nvPr/>
        </p:nvSpPr>
        <p:spPr>
          <a:xfrm>
            <a:off x="1186421" y="1318018"/>
            <a:ext cx="2607021" cy="68456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500"/>
              <a:buFont typeface="Josefin Sans"/>
              <a:buNone/>
              <a:defRPr sz="3500" b="1" i="0" u="none" strike="noStrike" cap="none">
                <a:solidFill>
                  <a:schemeClr val="lt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IN" sz="2400" dirty="0">
                <a:solidFill>
                  <a:srgbClr val="FF0000"/>
                </a:solidFill>
                <a:latin typeface="Adobe Devanagari" panose="02040503050201020203" pitchFamily="18" charset="0"/>
                <a:cs typeface="Adobe Devanagari" panose="02040503050201020203" pitchFamily="18" charset="0"/>
              </a:rPr>
              <a:t>Closed Card Sorting</a:t>
            </a:r>
          </a:p>
        </p:txBody>
      </p:sp>
    </p:spTree>
    <p:extLst>
      <p:ext uri="{BB962C8B-B14F-4D97-AF65-F5344CB8AC3E}">
        <p14:creationId xmlns:p14="http://schemas.microsoft.com/office/powerpoint/2010/main" val="38210123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178778" y="1980612"/>
            <a:ext cx="2784164" cy="9265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3600" dirty="0">
                <a:solidFill>
                  <a:schemeClr val="bg1"/>
                </a:solidFill>
                <a:latin typeface="Adobe Devanagari" panose="02040503050201020203" pitchFamily="18" charset="0"/>
                <a:cs typeface="Adobe Devanagari" panose="02040503050201020203" pitchFamily="18" charset="0"/>
              </a:rPr>
              <a:t>Closed</a:t>
            </a:r>
            <a:br>
              <a:rPr lang="en-IN" sz="3600" dirty="0">
                <a:solidFill>
                  <a:schemeClr val="bg1"/>
                </a:solidFill>
                <a:latin typeface="Adobe Devanagari" panose="02040503050201020203" pitchFamily="18" charset="0"/>
                <a:cs typeface="Adobe Devanagari" panose="02040503050201020203" pitchFamily="18" charset="0"/>
              </a:rPr>
            </a:br>
            <a:r>
              <a:rPr lang="en-IN" sz="3600" dirty="0">
                <a:solidFill>
                  <a:schemeClr val="bg1"/>
                </a:solidFill>
                <a:latin typeface="Adobe Devanagari" panose="02040503050201020203" pitchFamily="18" charset="0"/>
                <a:cs typeface="Adobe Devanagari" panose="02040503050201020203" pitchFamily="18" charset="0"/>
              </a:rPr>
              <a:t>Card Sorting</a:t>
            </a:r>
            <a:endParaRPr sz="3600" dirty="0">
              <a:solidFill>
                <a:schemeClr val="bg1"/>
              </a:solidFill>
              <a:latin typeface="Adobe Devanagari" panose="02040503050201020203" pitchFamily="18" charset="0"/>
              <a:cs typeface="Adobe Devanagari" panose="02040503050201020203" pitchFamily="18" charset="0"/>
            </a:endParaRPr>
          </a:p>
        </p:txBody>
      </p:sp>
      <p:pic>
        <p:nvPicPr>
          <p:cNvPr id="3" name="Picture 2">
            <a:extLst>
              <a:ext uri="{FF2B5EF4-FFF2-40B4-BE49-F238E27FC236}">
                <a16:creationId xmlns:a16="http://schemas.microsoft.com/office/drawing/2014/main" id="{6917F4C0-F62F-74CA-FE28-7D8A082D831F}"/>
              </a:ext>
            </a:extLst>
          </p:cNvPr>
          <p:cNvPicPr>
            <a:picLocks noChangeAspect="1"/>
          </p:cNvPicPr>
          <p:nvPr/>
        </p:nvPicPr>
        <p:blipFill>
          <a:blip r:embed="rId3"/>
          <a:stretch>
            <a:fillRect/>
          </a:stretch>
        </p:blipFill>
        <p:spPr>
          <a:xfrm>
            <a:off x="3062179" y="0"/>
            <a:ext cx="6145619" cy="5143500"/>
          </a:xfrm>
          <a:prstGeom prst="rect">
            <a:avLst/>
          </a:prstGeom>
        </p:spPr>
      </p:pic>
    </p:spTree>
    <p:extLst>
      <p:ext uri="{BB962C8B-B14F-4D97-AF65-F5344CB8AC3E}">
        <p14:creationId xmlns:p14="http://schemas.microsoft.com/office/powerpoint/2010/main" val="20696352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178778" y="1980612"/>
            <a:ext cx="2784164" cy="9265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3600" dirty="0">
                <a:solidFill>
                  <a:schemeClr val="bg1"/>
                </a:solidFill>
                <a:latin typeface="Adobe Devanagari" panose="02040503050201020203" pitchFamily="18" charset="0"/>
                <a:cs typeface="Adobe Devanagari" panose="02040503050201020203" pitchFamily="18" charset="0"/>
              </a:rPr>
              <a:t>Open</a:t>
            </a:r>
            <a:br>
              <a:rPr lang="en-IN" sz="3600" dirty="0">
                <a:solidFill>
                  <a:schemeClr val="bg1"/>
                </a:solidFill>
                <a:latin typeface="Adobe Devanagari" panose="02040503050201020203" pitchFamily="18" charset="0"/>
                <a:cs typeface="Adobe Devanagari" panose="02040503050201020203" pitchFamily="18" charset="0"/>
              </a:rPr>
            </a:br>
            <a:r>
              <a:rPr lang="en-IN" sz="3600" dirty="0">
                <a:solidFill>
                  <a:schemeClr val="bg1"/>
                </a:solidFill>
                <a:latin typeface="Adobe Devanagari" panose="02040503050201020203" pitchFamily="18" charset="0"/>
                <a:cs typeface="Adobe Devanagari" panose="02040503050201020203" pitchFamily="18" charset="0"/>
              </a:rPr>
              <a:t>Card Sorting</a:t>
            </a:r>
            <a:endParaRPr sz="3600" dirty="0">
              <a:solidFill>
                <a:schemeClr val="bg1"/>
              </a:solidFill>
              <a:latin typeface="Adobe Devanagari" panose="02040503050201020203" pitchFamily="18" charset="0"/>
              <a:cs typeface="Adobe Devanagari" panose="02040503050201020203" pitchFamily="18" charset="0"/>
            </a:endParaRPr>
          </a:p>
        </p:txBody>
      </p:sp>
      <p:pic>
        <p:nvPicPr>
          <p:cNvPr id="4" name="Picture 3">
            <a:extLst>
              <a:ext uri="{FF2B5EF4-FFF2-40B4-BE49-F238E27FC236}">
                <a16:creationId xmlns:a16="http://schemas.microsoft.com/office/drawing/2014/main" id="{D723996D-CC40-1676-E051-768C2AB1AC5D}"/>
              </a:ext>
            </a:extLst>
          </p:cNvPr>
          <p:cNvPicPr>
            <a:picLocks noChangeAspect="1"/>
          </p:cNvPicPr>
          <p:nvPr/>
        </p:nvPicPr>
        <p:blipFill>
          <a:blip r:embed="rId3"/>
          <a:stretch>
            <a:fillRect/>
          </a:stretch>
        </p:blipFill>
        <p:spPr>
          <a:xfrm>
            <a:off x="3069167" y="0"/>
            <a:ext cx="6074833" cy="5143500"/>
          </a:xfrm>
          <a:prstGeom prst="rect">
            <a:avLst/>
          </a:prstGeom>
        </p:spPr>
      </p:pic>
    </p:spTree>
    <p:extLst>
      <p:ext uri="{BB962C8B-B14F-4D97-AF65-F5344CB8AC3E}">
        <p14:creationId xmlns:p14="http://schemas.microsoft.com/office/powerpoint/2010/main" val="35840187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689138" y="201430"/>
            <a:ext cx="1807537" cy="9265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3600" dirty="0">
                <a:solidFill>
                  <a:srgbClr val="FF0000"/>
                </a:solidFill>
                <a:latin typeface="Adobe Devanagari" panose="02040503050201020203" pitchFamily="18" charset="0"/>
                <a:cs typeface="Adobe Devanagari" panose="02040503050201020203" pitchFamily="18" charset="0"/>
              </a:rPr>
              <a:t>Planes</a:t>
            </a:r>
            <a:endParaRPr sz="3600" dirty="0">
              <a:solidFill>
                <a:srgbClr val="FF0000"/>
              </a:solidFill>
              <a:latin typeface="Adobe Devanagari" panose="02040503050201020203" pitchFamily="18" charset="0"/>
              <a:cs typeface="Adobe Devanagari" panose="02040503050201020203" pitchFamily="18" charset="0"/>
            </a:endParaRPr>
          </a:p>
        </p:txBody>
      </p:sp>
      <p:cxnSp>
        <p:nvCxnSpPr>
          <p:cNvPr id="7" name="Straight Connector 6">
            <a:extLst>
              <a:ext uri="{FF2B5EF4-FFF2-40B4-BE49-F238E27FC236}">
                <a16:creationId xmlns:a16="http://schemas.microsoft.com/office/drawing/2014/main" id="{9CDF8EA4-5B0C-063F-3DD6-732FE9BB6385}"/>
              </a:ext>
            </a:extLst>
          </p:cNvPr>
          <p:cNvCxnSpPr/>
          <p:nvPr/>
        </p:nvCxnSpPr>
        <p:spPr>
          <a:xfrm>
            <a:off x="4692503" y="1412126"/>
            <a:ext cx="0" cy="3549733"/>
          </a:xfrm>
          <a:prstGeom prst="line">
            <a:avLst/>
          </a:prstGeom>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2AE68DF5-4ABC-FC41-188A-E14427D45C6B}"/>
              </a:ext>
            </a:extLst>
          </p:cNvPr>
          <p:cNvPicPr>
            <a:picLocks noChangeAspect="1"/>
          </p:cNvPicPr>
          <p:nvPr/>
        </p:nvPicPr>
        <p:blipFill>
          <a:blip r:embed="rId3"/>
          <a:stretch>
            <a:fillRect/>
          </a:stretch>
        </p:blipFill>
        <p:spPr>
          <a:xfrm>
            <a:off x="1874470" y="1236520"/>
            <a:ext cx="1244411" cy="1244411"/>
          </a:xfrm>
          <a:prstGeom prst="rect">
            <a:avLst/>
          </a:prstGeom>
        </p:spPr>
      </p:pic>
      <p:pic>
        <p:nvPicPr>
          <p:cNvPr id="12" name="Picture 11">
            <a:extLst>
              <a:ext uri="{FF2B5EF4-FFF2-40B4-BE49-F238E27FC236}">
                <a16:creationId xmlns:a16="http://schemas.microsoft.com/office/drawing/2014/main" id="{086075B7-C3FF-3603-FC03-4AF1E24237AF}"/>
              </a:ext>
            </a:extLst>
          </p:cNvPr>
          <p:cNvPicPr>
            <a:picLocks noChangeAspect="1"/>
          </p:cNvPicPr>
          <p:nvPr/>
        </p:nvPicPr>
        <p:blipFill>
          <a:blip r:embed="rId4"/>
          <a:stretch>
            <a:fillRect/>
          </a:stretch>
        </p:blipFill>
        <p:spPr>
          <a:xfrm>
            <a:off x="2090326" y="1412126"/>
            <a:ext cx="812698" cy="812698"/>
          </a:xfrm>
          <a:prstGeom prst="rect">
            <a:avLst/>
          </a:prstGeom>
        </p:spPr>
      </p:pic>
      <p:pic>
        <p:nvPicPr>
          <p:cNvPr id="13" name="Picture 12">
            <a:extLst>
              <a:ext uri="{FF2B5EF4-FFF2-40B4-BE49-F238E27FC236}">
                <a16:creationId xmlns:a16="http://schemas.microsoft.com/office/drawing/2014/main" id="{AB603F8E-FED2-8100-81E2-9314A0717ED9}"/>
              </a:ext>
            </a:extLst>
          </p:cNvPr>
          <p:cNvPicPr>
            <a:picLocks noChangeAspect="1"/>
          </p:cNvPicPr>
          <p:nvPr/>
        </p:nvPicPr>
        <p:blipFill>
          <a:blip r:embed="rId3"/>
          <a:stretch>
            <a:fillRect/>
          </a:stretch>
        </p:blipFill>
        <p:spPr>
          <a:xfrm>
            <a:off x="6138534" y="1236520"/>
            <a:ext cx="1244411" cy="1244411"/>
          </a:xfrm>
          <a:prstGeom prst="rect">
            <a:avLst/>
          </a:prstGeom>
        </p:spPr>
      </p:pic>
      <p:pic>
        <p:nvPicPr>
          <p:cNvPr id="15" name="Picture 14">
            <a:extLst>
              <a:ext uri="{FF2B5EF4-FFF2-40B4-BE49-F238E27FC236}">
                <a16:creationId xmlns:a16="http://schemas.microsoft.com/office/drawing/2014/main" id="{A80D67C5-83E6-21C9-0292-66DD9E60AB72}"/>
              </a:ext>
            </a:extLst>
          </p:cNvPr>
          <p:cNvPicPr>
            <a:picLocks noChangeAspect="1"/>
          </p:cNvPicPr>
          <p:nvPr/>
        </p:nvPicPr>
        <p:blipFill>
          <a:blip r:embed="rId5"/>
          <a:stretch>
            <a:fillRect/>
          </a:stretch>
        </p:blipFill>
        <p:spPr>
          <a:xfrm>
            <a:off x="6446335" y="1475716"/>
            <a:ext cx="684567" cy="684567"/>
          </a:xfrm>
          <a:prstGeom prst="rect">
            <a:avLst/>
          </a:prstGeom>
        </p:spPr>
      </p:pic>
      <p:sp>
        <p:nvSpPr>
          <p:cNvPr id="16" name="Google Shape;343;p45">
            <a:extLst>
              <a:ext uri="{FF2B5EF4-FFF2-40B4-BE49-F238E27FC236}">
                <a16:creationId xmlns:a16="http://schemas.microsoft.com/office/drawing/2014/main" id="{5A519533-F38C-F25E-2895-98A0732B23C5}"/>
              </a:ext>
            </a:extLst>
          </p:cNvPr>
          <p:cNvSpPr txBox="1">
            <a:spLocks/>
          </p:cNvSpPr>
          <p:nvPr/>
        </p:nvSpPr>
        <p:spPr>
          <a:xfrm>
            <a:off x="700085" y="3405226"/>
            <a:ext cx="3720769" cy="1073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chemeClr val="lt1"/>
              </a:buClr>
              <a:buSzPts val="1500"/>
              <a:buFont typeface="Montserrat Medium"/>
              <a:buChar char="●"/>
              <a:defRPr sz="1200" b="0" i="0" u="none" strike="noStrike" cap="none">
                <a:solidFill>
                  <a:schemeClr val="lt1"/>
                </a:solidFill>
                <a:latin typeface="Montserrat Medium"/>
                <a:ea typeface="Montserrat Medium"/>
                <a:cs typeface="Montserrat Medium"/>
                <a:sym typeface="Montserrat Medium"/>
              </a:defRPr>
            </a:lvl1pPr>
            <a:lvl2pPr marL="914400" marR="0" lvl="1"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2pPr>
            <a:lvl3pPr marL="1371600" marR="0" lvl="2"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3pPr>
            <a:lvl4pPr marL="1828800" marR="0" lvl="3"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4pPr>
            <a:lvl5pPr marL="2286000" marR="0" lvl="4"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5pPr>
            <a:lvl6pPr marL="2743200" marR="0" lvl="5"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6pPr>
            <a:lvl7pPr marL="3200400" marR="0" lvl="6"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7pPr>
            <a:lvl8pPr marL="3657600" marR="0" lvl="7"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8pPr>
            <a:lvl9pPr marL="4114800" marR="0" lvl="8"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9pPr>
          </a:lstStyle>
          <a:p>
            <a:pPr marL="0" indent="0" algn="ctr">
              <a:spcAft>
                <a:spcPts val="1600"/>
              </a:spcAft>
              <a:buFont typeface="Montserrat Medium"/>
              <a:buNone/>
            </a:pPr>
            <a:r>
              <a:rPr lang="en-US" dirty="0"/>
              <a:t>Analyzed  target audience took into account user demands and the product's goals</a:t>
            </a:r>
          </a:p>
        </p:txBody>
      </p:sp>
      <p:sp>
        <p:nvSpPr>
          <p:cNvPr id="17" name="Google Shape;343;p45">
            <a:extLst>
              <a:ext uri="{FF2B5EF4-FFF2-40B4-BE49-F238E27FC236}">
                <a16:creationId xmlns:a16="http://schemas.microsoft.com/office/drawing/2014/main" id="{2F377C68-41B6-36CF-D109-03FB3E343906}"/>
              </a:ext>
            </a:extLst>
          </p:cNvPr>
          <p:cNvSpPr txBox="1">
            <a:spLocks/>
          </p:cNvSpPr>
          <p:nvPr/>
        </p:nvSpPr>
        <p:spPr>
          <a:xfrm>
            <a:off x="4732766" y="3186992"/>
            <a:ext cx="4311130" cy="12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chemeClr val="lt1"/>
              </a:buClr>
              <a:buSzPts val="1500"/>
              <a:buFont typeface="Montserrat Medium"/>
              <a:buChar char="●"/>
              <a:defRPr sz="1200" b="0" i="0" u="none" strike="noStrike" cap="none">
                <a:solidFill>
                  <a:schemeClr val="lt1"/>
                </a:solidFill>
                <a:latin typeface="Montserrat Medium"/>
                <a:ea typeface="Montserrat Medium"/>
                <a:cs typeface="Montserrat Medium"/>
                <a:sym typeface="Montserrat Medium"/>
              </a:defRPr>
            </a:lvl1pPr>
            <a:lvl2pPr marL="914400" marR="0" lvl="1"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2pPr>
            <a:lvl3pPr marL="1371600" marR="0" lvl="2"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3pPr>
            <a:lvl4pPr marL="1828800" marR="0" lvl="3"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4pPr>
            <a:lvl5pPr marL="2286000" marR="0" lvl="4"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5pPr>
            <a:lvl6pPr marL="2743200" marR="0" lvl="5"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6pPr>
            <a:lvl7pPr marL="3200400" marR="0" lvl="6"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7pPr>
            <a:lvl8pPr marL="3657600" marR="0" lvl="7"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8pPr>
            <a:lvl9pPr marL="4114800" marR="0" lvl="8"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9pPr>
          </a:lstStyle>
          <a:p>
            <a:pPr marL="0" indent="0" algn="ctr">
              <a:spcAft>
                <a:spcPts val="1600"/>
              </a:spcAft>
              <a:buFont typeface="Montserrat Medium"/>
              <a:buNone/>
            </a:pPr>
            <a:r>
              <a:rPr lang="en-US" dirty="0"/>
              <a:t>Designed a series of image-heavy pages. The finished product will provide customers with an immersive experience, such as bringing users to the meeting confirmation page, using this prototype. </a:t>
            </a:r>
          </a:p>
        </p:txBody>
      </p:sp>
      <p:sp>
        <p:nvSpPr>
          <p:cNvPr id="18" name="Google Shape;215;p34">
            <a:extLst>
              <a:ext uri="{FF2B5EF4-FFF2-40B4-BE49-F238E27FC236}">
                <a16:creationId xmlns:a16="http://schemas.microsoft.com/office/drawing/2014/main" id="{0A3348E7-C15D-2EF8-0124-1A1AC5B42177}"/>
              </a:ext>
            </a:extLst>
          </p:cNvPr>
          <p:cNvSpPr txBox="1">
            <a:spLocks/>
          </p:cNvSpPr>
          <p:nvPr/>
        </p:nvSpPr>
        <p:spPr>
          <a:xfrm>
            <a:off x="5584820" y="2457858"/>
            <a:ext cx="2607021" cy="68456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500"/>
              <a:buFont typeface="Josefin Sans"/>
              <a:buNone/>
              <a:defRPr sz="3500" b="1" i="0" u="none" strike="noStrike" cap="none">
                <a:solidFill>
                  <a:schemeClr val="lt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IN" sz="2400" dirty="0">
                <a:solidFill>
                  <a:srgbClr val="FF0000"/>
                </a:solidFill>
                <a:latin typeface="Adobe Devanagari" panose="02040503050201020203" pitchFamily="18" charset="0"/>
                <a:cs typeface="Adobe Devanagari" panose="02040503050201020203" pitchFamily="18" charset="0"/>
              </a:rPr>
              <a:t>Surface Plane</a:t>
            </a:r>
          </a:p>
        </p:txBody>
      </p:sp>
      <p:sp>
        <p:nvSpPr>
          <p:cNvPr id="19" name="Google Shape;215;p34">
            <a:extLst>
              <a:ext uri="{FF2B5EF4-FFF2-40B4-BE49-F238E27FC236}">
                <a16:creationId xmlns:a16="http://schemas.microsoft.com/office/drawing/2014/main" id="{FF1E2ECE-E101-E830-EB11-F61135D52C14}"/>
              </a:ext>
            </a:extLst>
          </p:cNvPr>
          <p:cNvSpPr txBox="1">
            <a:spLocks/>
          </p:cNvSpPr>
          <p:nvPr/>
        </p:nvSpPr>
        <p:spPr>
          <a:xfrm>
            <a:off x="1186421" y="2472742"/>
            <a:ext cx="2607021" cy="68456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500"/>
              <a:buFont typeface="Josefin Sans"/>
              <a:buNone/>
              <a:defRPr sz="3500" b="1" i="0" u="none" strike="noStrike" cap="none">
                <a:solidFill>
                  <a:schemeClr val="lt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IN" sz="2400" dirty="0">
                <a:solidFill>
                  <a:srgbClr val="FF0000"/>
                </a:solidFill>
                <a:latin typeface="Adobe Devanagari" panose="02040503050201020203" pitchFamily="18" charset="0"/>
                <a:cs typeface="Adobe Devanagari" panose="02040503050201020203" pitchFamily="18" charset="0"/>
              </a:rPr>
              <a:t>Strategy Plane</a:t>
            </a:r>
          </a:p>
        </p:txBody>
      </p:sp>
    </p:spTree>
    <p:extLst>
      <p:ext uri="{BB962C8B-B14F-4D97-AF65-F5344CB8AC3E}">
        <p14:creationId xmlns:p14="http://schemas.microsoft.com/office/powerpoint/2010/main" val="17879908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689138" y="201430"/>
            <a:ext cx="1807537" cy="9265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3600" dirty="0">
                <a:solidFill>
                  <a:srgbClr val="FF0000"/>
                </a:solidFill>
                <a:latin typeface="Adobe Devanagari" panose="02040503050201020203" pitchFamily="18" charset="0"/>
                <a:cs typeface="Adobe Devanagari" panose="02040503050201020203" pitchFamily="18" charset="0"/>
              </a:rPr>
              <a:t>Planes</a:t>
            </a:r>
            <a:endParaRPr sz="3600" dirty="0">
              <a:solidFill>
                <a:srgbClr val="FF0000"/>
              </a:solidFill>
              <a:latin typeface="Adobe Devanagari" panose="02040503050201020203" pitchFamily="18" charset="0"/>
              <a:cs typeface="Adobe Devanagari" panose="02040503050201020203" pitchFamily="18" charset="0"/>
            </a:endParaRPr>
          </a:p>
        </p:txBody>
      </p:sp>
      <p:cxnSp>
        <p:nvCxnSpPr>
          <p:cNvPr id="7" name="Straight Connector 6">
            <a:extLst>
              <a:ext uri="{FF2B5EF4-FFF2-40B4-BE49-F238E27FC236}">
                <a16:creationId xmlns:a16="http://schemas.microsoft.com/office/drawing/2014/main" id="{9CDF8EA4-5B0C-063F-3DD6-732FE9BB6385}"/>
              </a:ext>
            </a:extLst>
          </p:cNvPr>
          <p:cNvCxnSpPr/>
          <p:nvPr/>
        </p:nvCxnSpPr>
        <p:spPr>
          <a:xfrm>
            <a:off x="4692503" y="1412126"/>
            <a:ext cx="0" cy="3549733"/>
          </a:xfrm>
          <a:prstGeom prst="line">
            <a:avLst/>
          </a:prstGeom>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2AE68DF5-4ABC-FC41-188A-E14427D45C6B}"/>
              </a:ext>
            </a:extLst>
          </p:cNvPr>
          <p:cNvPicPr>
            <a:picLocks noChangeAspect="1"/>
          </p:cNvPicPr>
          <p:nvPr/>
        </p:nvPicPr>
        <p:blipFill>
          <a:blip r:embed="rId3"/>
          <a:stretch>
            <a:fillRect/>
          </a:stretch>
        </p:blipFill>
        <p:spPr>
          <a:xfrm>
            <a:off x="1874470" y="1236520"/>
            <a:ext cx="1244411" cy="1244411"/>
          </a:xfrm>
          <a:prstGeom prst="rect">
            <a:avLst/>
          </a:prstGeom>
        </p:spPr>
      </p:pic>
      <p:pic>
        <p:nvPicPr>
          <p:cNvPr id="13" name="Picture 12">
            <a:extLst>
              <a:ext uri="{FF2B5EF4-FFF2-40B4-BE49-F238E27FC236}">
                <a16:creationId xmlns:a16="http://schemas.microsoft.com/office/drawing/2014/main" id="{AB603F8E-FED2-8100-81E2-9314A0717ED9}"/>
              </a:ext>
            </a:extLst>
          </p:cNvPr>
          <p:cNvPicPr>
            <a:picLocks noChangeAspect="1"/>
          </p:cNvPicPr>
          <p:nvPr/>
        </p:nvPicPr>
        <p:blipFill>
          <a:blip r:embed="rId3"/>
          <a:stretch>
            <a:fillRect/>
          </a:stretch>
        </p:blipFill>
        <p:spPr>
          <a:xfrm>
            <a:off x="6138534" y="1236520"/>
            <a:ext cx="1244411" cy="1244411"/>
          </a:xfrm>
          <a:prstGeom prst="rect">
            <a:avLst/>
          </a:prstGeom>
        </p:spPr>
      </p:pic>
      <p:sp>
        <p:nvSpPr>
          <p:cNvPr id="16" name="Google Shape;343;p45">
            <a:extLst>
              <a:ext uri="{FF2B5EF4-FFF2-40B4-BE49-F238E27FC236}">
                <a16:creationId xmlns:a16="http://schemas.microsoft.com/office/drawing/2014/main" id="{5A519533-F38C-F25E-2895-98A0732B23C5}"/>
              </a:ext>
            </a:extLst>
          </p:cNvPr>
          <p:cNvSpPr txBox="1">
            <a:spLocks/>
          </p:cNvSpPr>
          <p:nvPr/>
        </p:nvSpPr>
        <p:spPr>
          <a:xfrm>
            <a:off x="700085" y="3186992"/>
            <a:ext cx="3720769" cy="12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chemeClr val="lt1"/>
              </a:buClr>
              <a:buSzPts val="1500"/>
              <a:buFont typeface="Montserrat Medium"/>
              <a:buChar char="●"/>
              <a:defRPr sz="1200" b="0" i="0" u="none" strike="noStrike" cap="none">
                <a:solidFill>
                  <a:schemeClr val="lt1"/>
                </a:solidFill>
                <a:latin typeface="Montserrat Medium"/>
                <a:ea typeface="Montserrat Medium"/>
                <a:cs typeface="Montserrat Medium"/>
                <a:sym typeface="Montserrat Medium"/>
              </a:defRPr>
            </a:lvl1pPr>
            <a:lvl2pPr marL="914400" marR="0" lvl="1"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2pPr>
            <a:lvl3pPr marL="1371600" marR="0" lvl="2"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3pPr>
            <a:lvl4pPr marL="1828800" marR="0" lvl="3"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4pPr>
            <a:lvl5pPr marL="2286000" marR="0" lvl="4"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5pPr>
            <a:lvl6pPr marL="2743200" marR="0" lvl="5"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6pPr>
            <a:lvl7pPr marL="3200400" marR="0" lvl="6"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7pPr>
            <a:lvl8pPr marL="3657600" marR="0" lvl="7"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8pPr>
            <a:lvl9pPr marL="4114800" marR="0" lvl="8"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9pPr>
          </a:lstStyle>
          <a:p>
            <a:pPr marL="0" indent="0" algn="ctr">
              <a:spcAft>
                <a:spcPts val="1600"/>
              </a:spcAft>
              <a:buFont typeface="Montserrat Medium"/>
              <a:buNone/>
            </a:pPr>
            <a:r>
              <a:rPr lang="en-US" dirty="0"/>
              <a:t>The conceptual architecture of the website is described by this plane. The evolution of the interface, navigation, and information design is evident when using this plane.</a:t>
            </a:r>
          </a:p>
        </p:txBody>
      </p:sp>
      <p:sp>
        <p:nvSpPr>
          <p:cNvPr id="17" name="Google Shape;343;p45">
            <a:extLst>
              <a:ext uri="{FF2B5EF4-FFF2-40B4-BE49-F238E27FC236}">
                <a16:creationId xmlns:a16="http://schemas.microsoft.com/office/drawing/2014/main" id="{2F377C68-41B6-36CF-D109-03FB3E343906}"/>
              </a:ext>
            </a:extLst>
          </p:cNvPr>
          <p:cNvSpPr txBox="1">
            <a:spLocks/>
          </p:cNvSpPr>
          <p:nvPr/>
        </p:nvSpPr>
        <p:spPr>
          <a:xfrm>
            <a:off x="4732766" y="3186992"/>
            <a:ext cx="4311130" cy="129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chemeClr val="lt1"/>
              </a:buClr>
              <a:buSzPts val="1500"/>
              <a:buFont typeface="Montserrat Medium"/>
              <a:buChar char="●"/>
              <a:defRPr sz="1200" b="0" i="0" u="none" strike="noStrike" cap="none">
                <a:solidFill>
                  <a:schemeClr val="lt1"/>
                </a:solidFill>
                <a:latin typeface="Montserrat Medium"/>
                <a:ea typeface="Montserrat Medium"/>
                <a:cs typeface="Montserrat Medium"/>
                <a:sym typeface="Montserrat Medium"/>
              </a:defRPr>
            </a:lvl1pPr>
            <a:lvl2pPr marL="914400" marR="0" lvl="1"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2pPr>
            <a:lvl3pPr marL="1371600" marR="0" lvl="2"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3pPr>
            <a:lvl4pPr marL="1828800" marR="0" lvl="3"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4pPr>
            <a:lvl5pPr marL="2286000" marR="0" lvl="4"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5pPr>
            <a:lvl6pPr marL="2743200" marR="0" lvl="5"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6pPr>
            <a:lvl7pPr marL="3200400" marR="0" lvl="6"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7pPr>
            <a:lvl8pPr marL="3657600" marR="0" lvl="7"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8pPr>
            <a:lvl9pPr marL="4114800" marR="0" lvl="8" indent="-323850" algn="l" rtl="0">
              <a:lnSpc>
                <a:spcPct val="115000"/>
              </a:lnSpc>
              <a:spcBef>
                <a:spcPts val="0"/>
              </a:spcBef>
              <a:spcAft>
                <a:spcPts val="0"/>
              </a:spcAft>
              <a:buClr>
                <a:schemeClr val="lt1"/>
              </a:buClr>
              <a:buSzPts val="1500"/>
              <a:buFont typeface="Montserrat Medium"/>
              <a:buChar char="■"/>
              <a:defRPr sz="1500" b="0" i="0" u="none" strike="noStrike" cap="none">
                <a:solidFill>
                  <a:schemeClr val="lt1"/>
                </a:solidFill>
                <a:latin typeface="Montserrat Medium"/>
                <a:ea typeface="Montserrat Medium"/>
                <a:cs typeface="Montserrat Medium"/>
                <a:sym typeface="Montserrat Medium"/>
              </a:defRPr>
            </a:lvl9pPr>
          </a:lstStyle>
          <a:p>
            <a:pPr marL="0" indent="0" algn="ctr">
              <a:spcAft>
                <a:spcPts val="1600"/>
              </a:spcAft>
              <a:buFont typeface="Montserrat Medium"/>
              <a:buNone/>
            </a:pPr>
            <a:r>
              <a:rPr lang="en-US" dirty="0"/>
              <a:t>The structure plane aids in defining the nature of the finished product. This plane contributes in the establishment of the site's structure.</a:t>
            </a:r>
          </a:p>
        </p:txBody>
      </p:sp>
      <p:sp>
        <p:nvSpPr>
          <p:cNvPr id="18" name="Google Shape;215;p34">
            <a:extLst>
              <a:ext uri="{FF2B5EF4-FFF2-40B4-BE49-F238E27FC236}">
                <a16:creationId xmlns:a16="http://schemas.microsoft.com/office/drawing/2014/main" id="{0A3348E7-C15D-2EF8-0124-1A1AC5B42177}"/>
              </a:ext>
            </a:extLst>
          </p:cNvPr>
          <p:cNvSpPr txBox="1">
            <a:spLocks/>
          </p:cNvSpPr>
          <p:nvPr/>
        </p:nvSpPr>
        <p:spPr>
          <a:xfrm>
            <a:off x="5584820" y="2457858"/>
            <a:ext cx="2607021" cy="68456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500"/>
              <a:buFont typeface="Josefin Sans"/>
              <a:buNone/>
              <a:defRPr sz="3500" b="1" i="0" u="none" strike="noStrike" cap="none">
                <a:solidFill>
                  <a:schemeClr val="lt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IN" sz="2400" dirty="0">
                <a:solidFill>
                  <a:srgbClr val="FF0000"/>
                </a:solidFill>
                <a:latin typeface="Adobe Devanagari" panose="02040503050201020203" pitchFamily="18" charset="0"/>
                <a:cs typeface="Adobe Devanagari" panose="02040503050201020203" pitchFamily="18" charset="0"/>
              </a:rPr>
              <a:t>Structure Plane</a:t>
            </a:r>
          </a:p>
        </p:txBody>
      </p:sp>
      <p:sp>
        <p:nvSpPr>
          <p:cNvPr id="19" name="Google Shape;215;p34">
            <a:extLst>
              <a:ext uri="{FF2B5EF4-FFF2-40B4-BE49-F238E27FC236}">
                <a16:creationId xmlns:a16="http://schemas.microsoft.com/office/drawing/2014/main" id="{FF1E2ECE-E101-E830-EB11-F61135D52C14}"/>
              </a:ext>
            </a:extLst>
          </p:cNvPr>
          <p:cNvSpPr txBox="1">
            <a:spLocks/>
          </p:cNvSpPr>
          <p:nvPr/>
        </p:nvSpPr>
        <p:spPr>
          <a:xfrm>
            <a:off x="1186421" y="2472742"/>
            <a:ext cx="2607021" cy="68456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500"/>
              <a:buFont typeface="Josefin Sans"/>
              <a:buNone/>
              <a:defRPr sz="3500" b="1" i="0" u="none" strike="noStrike" cap="none">
                <a:solidFill>
                  <a:schemeClr val="lt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n-IN" sz="2400" dirty="0">
                <a:solidFill>
                  <a:srgbClr val="FF0000"/>
                </a:solidFill>
                <a:latin typeface="Adobe Devanagari" panose="02040503050201020203" pitchFamily="18" charset="0"/>
                <a:cs typeface="Adobe Devanagari" panose="02040503050201020203" pitchFamily="18" charset="0"/>
              </a:rPr>
              <a:t>Skeleton Plane</a:t>
            </a:r>
          </a:p>
        </p:txBody>
      </p:sp>
      <p:pic>
        <p:nvPicPr>
          <p:cNvPr id="3" name="Picture 2">
            <a:extLst>
              <a:ext uri="{FF2B5EF4-FFF2-40B4-BE49-F238E27FC236}">
                <a16:creationId xmlns:a16="http://schemas.microsoft.com/office/drawing/2014/main" id="{1BF5E83D-5D4B-9478-9B6B-27D0771A0A23}"/>
              </a:ext>
            </a:extLst>
          </p:cNvPr>
          <p:cNvPicPr>
            <a:picLocks noChangeAspect="1"/>
          </p:cNvPicPr>
          <p:nvPr/>
        </p:nvPicPr>
        <p:blipFill>
          <a:blip r:embed="rId4"/>
          <a:stretch>
            <a:fillRect/>
          </a:stretch>
        </p:blipFill>
        <p:spPr>
          <a:xfrm>
            <a:off x="2179214" y="1522567"/>
            <a:ext cx="634921" cy="634921"/>
          </a:xfrm>
          <a:prstGeom prst="rect">
            <a:avLst/>
          </a:prstGeom>
        </p:spPr>
      </p:pic>
      <p:pic>
        <p:nvPicPr>
          <p:cNvPr id="5" name="Picture 4">
            <a:extLst>
              <a:ext uri="{FF2B5EF4-FFF2-40B4-BE49-F238E27FC236}">
                <a16:creationId xmlns:a16="http://schemas.microsoft.com/office/drawing/2014/main" id="{0C90576E-1230-D721-9871-4D902FD3EBAE}"/>
              </a:ext>
            </a:extLst>
          </p:cNvPr>
          <p:cNvPicPr>
            <a:picLocks noChangeAspect="1"/>
          </p:cNvPicPr>
          <p:nvPr/>
        </p:nvPicPr>
        <p:blipFill>
          <a:blip r:embed="rId5"/>
          <a:stretch>
            <a:fillRect/>
          </a:stretch>
        </p:blipFill>
        <p:spPr>
          <a:xfrm>
            <a:off x="6471683" y="1522567"/>
            <a:ext cx="689231" cy="689231"/>
          </a:xfrm>
          <a:prstGeom prst="rect">
            <a:avLst/>
          </a:prstGeom>
        </p:spPr>
      </p:pic>
    </p:spTree>
    <p:extLst>
      <p:ext uri="{BB962C8B-B14F-4D97-AF65-F5344CB8AC3E}">
        <p14:creationId xmlns:p14="http://schemas.microsoft.com/office/powerpoint/2010/main" val="3304068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6B650-D40C-0A6C-9B1D-77C3E9999D19}"/>
              </a:ext>
            </a:extLst>
          </p:cNvPr>
          <p:cNvSpPr>
            <a:spLocks noGrp="1"/>
          </p:cNvSpPr>
          <p:nvPr>
            <p:ph type="title"/>
          </p:nvPr>
        </p:nvSpPr>
        <p:spPr>
          <a:xfrm>
            <a:off x="663293" y="1090067"/>
            <a:ext cx="7704000" cy="572700"/>
          </a:xfrm>
        </p:spPr>
        <p:txBody>
          <a:bodyPr/>
          <a:lstStyle/>
          <a:p>
            <a:pPr algn="ctr"/>
            <a:r>
              <a:rPr lang="en-IN" sz="2800" dirty="0">
                <a:latin typeface="Adobe Devanagari" panose="02040503050201020203" pitchFamily="18" charset="0"/>
                <a:cs typeface="Adobe Devanagari" panose="02040503050201020203" pitchFamily="18" charset="0"/>
              </a:rPr>
              <a:t>Usability Testing</a:t>
            </a:r>
          </a:p>
        </p:txBody>
      </p:sp>
      <p:sp>
        <p:nvSpPr>
          <p:cNvPr id="3" name="Text Placeholder 2">
            <a:extLst>
              <a:ext uri="{FF2B5EF4-FFF2-40B4-BE49-F238E27FC236}">
                <a16:creationId xmlns:a16="http://schemas.microsoft.com/office/drawing/2014/main" id="{082ADC47-4573-E7F5-5126-37B6A4226321}"/>
              </a:ext>
            </a:extLst>
          </p:cNvPr>
          <p:cNvSpPr>
            <a:spLocks noGrp="1"/>
          </p:cNvSpPr>
          <p:nvPr>
            <p:ph type="body" idx="1"/>
          </p:nvPr>
        </p:nvSpPr>
        <p:spPr>
          <a:xfrm>
            <a:off x="720000" y="2265570"/>
            <a:ext cx="7704000" cy="2072513"/>
          </a:xfrm>
        </p:spPr>
        <p:txBody>
          <a:bodyPr/>
          <a:lstStyle/>
          <a:p>
            <a:r>
              <a:rPr lang="en-US" sz="1400" b="0" i="0" dirty="0">
                <a:solidFill>
                  <a:schemeClr val="bg1"/>
                </a:solidFill>
                <a:effectLst/>
                <a:latin typeface="Adobe Devanagari" panose="02040503050201020203" pitchFamily="18" charset="0"/>
                <a:cs typeface="Adobe Devanagari" panose="02040503050201020203" pitchFamily="18" charset="0"/>
              </a:rPr>
              <a:t>Usability testing is a method of evaluating the effectiveness, efficiency, and satisfaction of a product or system, such as a website, software application, or physical device, by testing it with representative users.</a:t>
            </a:r>
          </a:p>
          <a:p>
            <a:pPr marL="133350" indent="0">
              <a:buNone/>
            </a:pPr>
            <a:endParaRPr lang="en-US" sz="1400" b="0" i="0" dirty="0">
              <a:solidFill>
                <a:schemeClr val="bg1"/>
              </a:solidFill>
              <a:effectLst/>
              <a:latin typeface="Adobe Devanagari" panose="02040503050201020203" pitchFamily="18" charset="0"/>
              <a:cs typeface="Adobe Devanagari" panose="02040503050201020203" pitchFamily="18" charset="0"/>
            </a:endParaRPr>
          </a:p>
          <a:p>
            <a:r>
              <a:rPr lang="en-US" sz="1400" dirty="0">
                <a:solidFill>
                  <a:schemeClr val="bg1"/>
                </a:solidFill>
                <a:latin typeface="Adobe Devanagari" panose="02040503050201020203" pitchFamily="18" charset="0"/>
                <a:cs typeface="Adobe Devanagari" panose="02040503050201020203" pitchFamily="18" charset="0"/>
              </a:rPr>
              <a:t>The primary objective of usability testing is to identify any usability issues or problems that users may encounter when interacting with the product or system, and to gather feedback that can be used to improve the design.</a:t>
            </a:r>
            <a:endParaRPr lang="en-IN" sz="1400" dirty="0">
              <a:solidFill>
                <a:schemeClr val="bg1"/>
              </a:solidFill>
              <a:latin typeface="Adobe Devanagari" panose="02040503050201020203" pitchFamily="18" charset="0"/>
              <a:cs typeface="Adobe Devanagari" panose="02040503050201020203" pitchFamily="18" charset="0"/>
            </a:endParaRPr>
          </a:p>
        </p:txBody>
      </p:sp>
    </p:spTree>
    <p:extLst>
      <p:ext uri="{BB962C8B-B14F-4D97-AF65-F5344CB8AC3E}">
        <p14:creationId xmlns:p14="http://schemas.microsoft.com/office/powerpoint/2010/main" val="21510499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6B650-D40C-0A6C-9B1D-77C3E9999D19}"/>
              </a:ext>
            </a:extLst>
          </p:cNvPr>
          <p:cNvSpPr>
            <a:spLocks noGrp="1"/>
          </p:cNvSpPr>
          <p:nvPr>
            <p:ph type="title"/>
          </p:nvPr>
        </p:nvSpPr>
        <p:spPr>
          <a:xfrm>
            <a:off x="720000" y="331611"/>
            <a:ext cx="7704000" cy="572700"/>
          </a:xfrm>
        </p:spPr>
        <p:txBody>
          <a:bodyPr/>
          <a:lstStyle/>
          <a:p>
            <a:pPr algn="ctr"/>
            <a:r>
              <a:rPr lang="en-IN" sz="2800" dirty="0">
                <a:latin typeface="Adobe Devanagari" panose="02040503050201020203" pitchFamily="18" charset="0"/>
                <a:cs typeface="Adobe Devanagari" panose="02040503050201020203" pitchFamily="18" charset="0"/>
              </a:rPr>
              <a:t>Usability Testing Objective</a:t>
            </a:r>
          </a:p>
        </p:txBody>
      </p:sp>
      <p:sp>
        <p:nvSpPr>
          <p:cNvPr id="3" name="Text Placeholder 2">
            <a:extLst>
              <a:ext uri="{FF2B5EF4-FFF2-40B4-BE49-F238E27FC236}">
                <a16:creationId xmlns:a16="http://schemas.microsoft.com/office/drawing/2014/main" id="{082ADC47-4573-E7F5-5126-37B6A4226321}"/>
              </a:ext>
            </a:extLst>
          </p:cNvPr>
          <p:cNvSpPr>
            <a:spLocks noGrp="1"/>
          </p:cNvSpPr>
          <p:nvPr>
            <p:ph type="body" idx="1"/>
          </p:nvPr>
        </p:nvSpPr>
        <p:spPr>
          <a:xfrm>
            <a:off x="812148" y="1095989"/>
            <a:ext cx="7704000" cy="3348420"/>
          </a:xfrm>
        </p:spPr>
        <p:txBody>
          <a:bodyPr/>
          <a:lstStyle/>
          <a:p>
            <a:r>
              <a:rPr lang="en-US" sz="1400" b="0" i="0" dirty="0">
                <a:solidFill>
                  <a:srgbClr val="FF0000"/>
                </a:solidFill>
                <a:effectLst/>
                <a:latin typeface="Adobe Devanagari" panose="02040503050201020203" pitchFamily="18" charset="0"/>
                <a:cs typeface="Adobe Devanagari" panose="02040503050201020203" pitchFamily="18" charset="0"/>
              </a:rPr>
              <a:t>Identify usability problems:  </a:t>
            </a:r>
            <a:r>
              <a:rPr lang="en-US" sz="1400" b="0" i="0" dirty="0">
                <a:solidFill>
                  <a:schemeClr val="bg1"/>
                </a:solidFill>
                <a:effectLst/>
                <a:latin typeface="Adobe Devanagari" panose="02040503050201020203" pitchFamily="18" charset="0"/>
                <a:cs typeface="Adobe Devanagari" panose="02040503050201020203" pitchFamily="18" charset="0"/>
              </a:rPr>
              <a:t>Usability testing helps identify any difficulties users may have in interacting with a product, such as confusion over the purpose of a feature or difficulty finding information.</a:t>
            </a:r>
          </a:p>
          <a:p>
            <a:pPr marL="133350" indent="0">
              <a:buNone/>
            </a:pPr>
            <a:endParaRPr lang="en-US" sz="1400" b="0" i="0" dirty="0">
              <a:solidFill>
                <a:schemeClr val="bg1"/>
              </a:solidFill>
              <a:effectLst/>
              <a:latin typeface="Adobe Devanagari" panose="02040503050201020203" pitchFamily="18" charset="0"/>
              <a:cs typeface="Adobe Devanagari" panose="02040503050201020203" pitchFamily="18" charset="0"/>
            </a:endParaRPr>
          </a:p>
          <a:p>
            <a:r>
              <a:rPr lang="en-US" sz="1400" dirty="0">
                <a:solidFill>
                  <a:srgbClr val="FF0000"/>
                </a:solidFill>
                <a:latin typeface="Adobe Devanagari" panose="02040503050201020203" pitchFamily="18" charset="0"/>
                <a:cs typeface="Adobe Devanagari" panose="02040503050201020203" pitchFamily="18" charset="0"/>
              </a:rPr>
              <a:t>Measure user satisfaction:  </a:t>
            </a:r>
            <a:r>
              <a:rPr lang="en-US" sz="1400" dirty="0">
                <a:solidFill>
                  <a:schemeClr val="bg1"/>
                </a:solidFill>
                <a:latin typeface="Adobe Devanagari" panose="02040503050201020203" pitchFamily="18" charset="0"/>
                <a:cs typeface="Adobe Devanagari" panose="02040503050201020203" pitchFamily="18" charset="0"/>
              </a:rPr>
              <a:t>By gathering feedback from users during testing, usability testing can measure user satisfaction with the product and identify areas where improvements can be made.</a:t>
            </a:r>
          </a:p>
          <a:p>
            <a:pPr marL="133350" indent="0">
              <a:buNone/>
            </a:pPr>
            <a:endParaRPr lang="en-US" sz="1400" dirty="0">
              <a:solidFill>
                <a:schemeClr val="bg1"/>
              </a:solidFill>
              <a:latin typeface="Adobe Devanagari" panose="02040503050201020203" pitchFamily="18" charset="0"/>
              <a:cs typeface="Adobe Devanagari" panose="02040503050201020203" pitchFamily="18" charset="0"/>
            </a:endParaRPr>
          </a:p>
          <a:p>
            <a:r>
              <a:rPr lang="en-US" sz="1400" dirty="0">
                <a:solidFill>
                  <a:srgbClr val="FF0000"/>
                </a:solidFill>
                <a:latin typeface="Adobe Devanagari" panose="02040503050201020203" pitchFamily="18" charset="0"/>
                <a:cs typeface="Adobe Devanagari" panose="02040503050201020203" pitchFamily="18" charset="0"/>
              </a:rPr>
              <a:t>Test usability hypotheses: </a:t>
            </a:r>
            <a:r>
              <a:rPr lang="en-US" sz="1400" dirty="0">
                <a:solidFill>
                  <a:schemeClr val="bg1"/>
                </a:solidFill>
                <a:latin typeface="Adobe Devanagari" panose="02040503050201020203" pitchFamily="18" charset="0"/>
                <a:cs typeface="Adobe Devanagari" panose="02040503050201020203" pitchFamily="18" charset="0"/>
              </a:rPr>
              <a:t>Usability testing can be used to validate or refute hypotheses about the usability of a product or specific features.</a:t>
            </a:r>
          </a:p>
          <a:p>
            <a:endParaRPr lang="en-US" sz="1400" dirty="0">
              <a:solidFill>
                <a:schemeClr val="bg1"/>
              </a:solidFill>
              <a:latin typeface="Adobe Devanagari" panose="02040503050201020203" pitchFamily="18" charset="0"/>
              <a:cs typeface="Adobe Devanagari" panose="02040503050201020203" pitchFamily="18" charset="0"/>
            </a:endParaRPr>
          </a:p>
          <a:p>
            <a:r>
              <a:rPr lang="en-US" sz="1400" dirty="0">
                <a:solidFill>
                  <a:srgbClr val="FF0000"/>
                </a:solidFill>
                <a:latin typeface="Adobe Devanagari" panose="02040503050201020203" pitchFamily="18" charset="0"/>
                <a:cs typeface="Adobe Devanagari" panose="02040503050201020203" pitchFamily="18" charset="0"/>
              </a:rPr>
              <a:t>Compare against competitors: </a:t>
            </a:r>
            <a:r>
              <a:rPr lang="en-US" sz="1400" dirty="0">
                <a:solidFill>
                  <a:schemeClr val="bg1"/>
                </a:solidFill>
                <a:latin typeface="Adobe Devanagari" panose="02040503050201020203" pitchFamily="18" charset="0"/>
                <a:cs typeface="Adobe Devanagari" panose="02040503050201020203" pitchFamily="18" charset="0"/>
              </a:rPr>
              <a:t>Usability testing can provide insights into how a product compares to similar products on the market and identify areas where it can be improved to gain a competitive advantage.</a:t>
            </a:r>
          </a:p>
          <a:p>
            <a:endParaRPr lang="en-US" dirty="0">
              <a:solidFill>
                <a:srgbClr val="374151"/>
              </a:solidFill>
              <a:latin typeface="Adobe Devanagari" panose="02040503050201020203" pitchFamily="18" charset="0"/>
              <a:cs typeface="Adobe Devanagari" panose="02040503050201020203" pitchFamily="18" charset="0"/>
            </a:endParaRPr>
          </a:p>
          <a:p>
            <a:endParaRPr lang="en-US" sz="1400" dirty="0">
              <a:solidFill>
                <a:schemeClr val="bg1"/>
              </a:solidFill>
              <a:latin typeface="Adobe Devanagari" panose="02040503050201020203" pitchFamily="18" charset="0"/>
              <a:cs typeface="Adobe Devanagari" panose="02040503050201020203" pitchFamily="18" charset="0"/>
            </a:endParaRPr>
          </a:p>
          <a:p>
            <a:endParaRPr lang="en-US" sz="1400" b="0" i="0" dirty="0">
              <a:solidFill>
                <a:schemeClr val="bg1"/>
              </a:solidFill>
              <a:effectLst/>
              <a:latin typeface="Adobe Devanagari" panose="02040503050201020203" pitchFamily="18" charset="0"/>
              <a:cs typeface="Adobe Devanagari" panose="02040503050201020203" pitchFamily="18" charset="0"/>
            </a:endParaRPr>
          </a:p>
          <a:p>
            <a:endParaRPr lang="en-IN" sz="1400" dirty="0">
              <a:solidFill>
                <a:schemeClr val="bg1"/>
              </a:solidFill>
              <a:latin typeface="Adobe Devanagari" panose="02040503050201020203" pitchFamily="18" charset="0"/>
              <a:cs typeface="Adobe Devanagari" panose="02040503050201020203" pitchFamily="18" charset="0"/>
            </a:endParaRPr>
          </a:p>
        </p:txBody>
      </p:sp>
    </p:spTree>
    <p:extLst>
      <p:ext uri="{BB962C8B-B14F-4D97-AF65-F5344CB8AC3E}">
        <p14:creationId xmlns:p14="http://schemas.microsoft.com/office/powerpoint/2010/main" val="28102475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6B650-D40C-0A6C-9B1D-77C3E9999D19}"/>
              </a:ext>
            </a:extLst>
          </p:cNvPr>
          <p:cNvSpPr>
            <a:spLocks noGrp="1"/>
          </p:cNvSpPr>
          <p:nvPr>
            <p:ph type="title"/>
          </p:nvPr>
        </p:nvSpPr>
        <p:spPr>
          <a:xfrm>
            <a:off x="720000" y="331611"/>
            <a:ext cx="7704000" cy="572700"/>
          </a:xfrm>
        </p:spPr>
        <p:txBody>
          <a:bodyPr/>
          <a:lstStyle/>
          <a:p>
            <a:pPr algn="ctr"/>
            <a:r>
              <a:rPr lang="en-IN" sz="2800" dirty="0">
                <a:latin typeface="Adobe Devanagari" panose="02040503050201020203" pitchFamily="18" charset="0"/>
                <a:cs typeface="Adobe Devanagari" panose="02040503050201020203" pitchFamily="18" charset="0"/>
              </a:rPr>
              <a:t>Usability Testing Task</a:t>
            </a:r>
          </a:p>
        </p:txBody>
      </p:sp>
      <p:sp>
        <p:nvSpPr>
          <p:cNvPr id="3" name="Text Placeholder 2">
            <a:extLst>
              <a:ext uri="{FF2B5EF4-FFF2-40B4-BE49-F238E27FC236}">
                <a16:creationId xmlns:a16="http://schemas.microsoft.com/office/drawing/2014/main" id="{082ADC47-4573-E7F5-5126-37B6A4226321}"/>
              </a:ext>
            </a:extLst>
          </p:cNvPr>
          <p:cNvSpPr>
            <a:spLocks noGrp="1"/>
          </p:cNvSpPr>
          <p:nvPr>
            <p:ph type="body" idx="1"/>
          </p:nvPr>
        </p:nvSpPr>
        <p:spPr>
          <a:xfrm>
            <a:off x="812148" y="961310"/>
            <a:ext cx="7704000" cy="4047512"/>
          </a:xfrm>
        </p:spPr>
        <p:txBody>
          <a:bodyPr/>
          <a:lstStyle/>
          <a:p>
            <a:r>
              <a:rPr lang="en-US" sz="2000" b="1" dirty="0">
                <a:solidFill>
                  <a:srgbClr val="92D050"/>
                </a:solidFill>
                <a:latin typeface="Adobe Devanagari" panose="02040503050201020203" pitchFamily="18" charset="0"/>
                <a:cs typeface="Adobe Devanagari" panose="02040503050201020203" pitchFamily="18" charset="0"/>
              </a:rPr>
              <a:t>Task 1 </a:t>
            </a:r>
          </a:p>
          <a:p>
            <a:pPr marL="133350" indent="0">
              <a:buNone/>
            </a:pPr>
            <a:r>
              <a:rPr lang="en-US" sz="1800" b="1" dirty="0">
                <a:solidFill>
                  <a:srgbClr val="FF0000"/>
                </a:solidFill>
                <a:latin typeface="Adobe Devanagari" panose="02040503050201020203" pitchFamily="18" charset="0"/>
                <a:cs typeface="Adobe Devanagari" panose="02040503050201020203" pitchFamily="18" charset="0"/>
              </a:rPr>
              <a:t>       Creating User Account</a:t>
            </a:r>
          </a:p>
          <a:p>
            <a:pPr marL="133350" indent="0" algn="ctr">
              <a:buNone/>
            </a:pPr>
            <a:r>
              <a:rPr lang="en-US" sz="1800" b="1" dirty="0">
                <a:solidFill>
                  <a:srgbClr val="FF0000"/>
                </a:solidFill>
                <a:latin typeface="Adobe Devanagari" panose="02040503050201020203" pitchFamily="18" charset="0"/>
                <a:cs typeface="Adobe Devanagari" panose="02040503050201020203" pitchFamily="18" charset="0"/>
              </a:rPr>
              <a:t>       </a:t>
            </a:r>
            <a:r>
              <a:rPr lang="en-US" sz="1800" b="1" dirty="0">
                <a:solidFill>
                  <a:schemeClr val="bg1"/>
                </a:solidFill>
                <a:latin typeface="Adobe Devanagari" panose="02040503050201020203" pitchFamily="18" charset="0"/>
                <a:cs typeface="Adobe Devanagari" panose="02040503050201020203" pitchFamily="18" charset="0"/>
              </a:rPr>
              <a:t>Opening the app and completing the steps necessary to establish a new account are the requirements for the completion of this task. </a:t>
            </a:r>
          </a:p>
          <a:p>
            <a:r>
              <a:rPr lang="en-US" sz="2000" b="1" dirty="0">
                <a:solidFill>
                  <a:srgbClr val="92D050"/>
                </a:solidFill>
                <a:latin typeface="Adobe Devanagari" panose="02040503050201020203" pitchFamily="18" charset="0"/>
                <a:cs typeface="Adobe Devanagari" panose="02040503050201020203" pitchFamily="18" charset="0"/>
              </a:rPr>
              <a:t>Task 2</a:t>
            </a:r>
          </a:p>
          <a:p>
            <a:pPr marL="133350" indent="0">
              <a:buNone/>
            </a:pPr>
            <a:r>
              <a:rPr lang="en-US" sz="1800" b="1" dirty="0">
                <a:solidFill>
                  <a:srgbClr val="FF0000"/>
                </a:solidFill>
                <a:latin typeface="Adobe Devanagari" panose="02040503050201020203" pitchFamily="18" charset="0"/>
                <a:cs typeface="Adobe Devanagari" panose="02040503050201020203" pitchFamily="18" charset="0"/>
              </a:rPr>
              <a:t>       Finding Mentor</a:t>
            </a:r>
          </a:p>
          <a:p>
            <a:pPr marL="133350" indent="0" algn="ctr">
              <a:buNone/>
            </a:pPr>
            <a:r>
              <a:rPr lang="en-US" sz="1800" b="1" dirty="0">
                <a:solidFill>
                  <a:srgbClr val="FF0000"/>
                </a:solidFill>
                <a:latin typeface="Adobe Devanagari" panose="02040503050201020203" pitchFamily="18" charset="0"/>
                <a:cs typeface="Adobe Devanagari" panose="02040503050201020203" pitchFamily="18" charset="0"/>
              </a:rPr>
              <a:t>       </a:t>
            </a:r>
            <a:r>
              <a:rPr lang="en-US" sz="1800" b="1" dirty="0">
                <a:solidFill>
                  <a:schemeClr val="bg1"/>
                </a:solidFill>
                <a:latin typeface="Adobe Devanagari" panose="02040503050201020203" pitchFamily="18" charset="0"/>
                <a:cs typeface="Adobe Devanagari" panose="02040503050201020203" pitchFamily="18" charset="0"/>
              </a:rPr>
              <a:t>Opening the app and navigating through the workflow to find the personalized mentor who shares a similar background</a:t>
            </a:r>
          </a:p>
          <a:p>
            <a:r>
              <a:rPr lang="en-US" sz="2000" b="1" dirty="0">
                <a:solidFill>
                  <a:srgbClr val="92D050"/>
                </a:solidFill>
                <a:latin typeface="Adobe Devanagari" panose="02040503050201020203" pitchFamily="18" charset="0"/>
                <a:cs typeface="Adobe Devanagari" panose="02040503050201020203" pitchFamily="18" charset="0"/>
              </a:rPr>
              <a:t>Task 3</a:t>
            </a:r>
          </a:p>
          <a:p>
            <a:pPr marL="133350" indent="0">
              <a:buNone/>
            </a:pPr>
            <a:r>
              <a:rPr lang="en-US" sz="1800" b="1" dirty="0">
                <a:solidFill>
                  <a:srgbClr val="FF0000"/>
                </a:solidFill>
                <a:latin typeface="Adobe Devanagari" panose="02040503050201020203" pitchFamily="18" charset="0"/>
                <a:cs typeface="Adobe Devanagari" panose="02040503050201020203" pitchFamily="18" charset="0"/>
              </a:rPr>
              <a:t>       Finding Suitable Jobs</a:t>
            </a:r>
          </a:p>
          <a:p>
            <a:pPr marL="133350" indent="0" algn="ctr">
              <a:buNone/>
            </a:pPr>
            <a:r>
              <a:rPr lang="en-US" sz="1800" b="1" dirty="0">
                <a:solidFill>
                  <a:schemeClr val="bg1"/>
                </a:solidFill>
                <a:latin typeface="Adobe Devanagari" panose="02040503050201020203" pitchFamily="18" charset="0"/>
                <a:cs typeface="Adobe Devanagari" panose="02040503050201020203" pitchFamily="18" charset="0"/>
              </a:rPr>
              <a:t> Opening the app and navigating through the workflow to find the jobs recommended based on the profile and area of interest</a:t>
            </a:r>
          </a:p>
          <a:p>
            <a:pPr marL="133350" indent="0" algn="ctr">
              <a:buNone/>
            </a:pPr>
            <a:endParaRPr lang="en-US" sz="2100" b="1" dirty="0">
              <a:solidFill>
                <a:schemeClr val="bg1"/>
              </a:solidFill>
              <a:latin typeface="Adobe Devanagari" panose="02040503050201020203" pitchFamily="18" charset="0"/>
              <a:cs typeface="Adobe Devanagari" panose="02040503050201020203" pitchFamily="18" charset="0"/>
            </a:endParaRPr>
          </a:p>
          <a:p>
            <a:pPr marL="133350" indent="0">
              <a:buNone/>
            </a:pPr>
            <a:r>
              <a:rPr lang="en-US" sz="1400" dirty="0">
                <a:solidFill>
                  <a:schemeClr val="bg1"/>
                </a:solidFill>
                <a:latin typeface="Adobe Devanagari" panose="02040503050201020203" pitchFamily="18" charset="0"/>
                <a:cs typeface="Adobe Devanagari" panose="02040503050201020203" pitchFamily="18" charset="0"/>
              </a:rPr>
              <a:t>         </a:t>
            </a:r>
          </a:p>
          <a:p>
            <a:endParaRPr lang="en-US" sz="1400" b="0" i="0" dirty="0">
              <a:solidFill>
                <a:schemeClr val="bg1"/>
              </a:solidFill>
              <a:effectLst/>
              <a:latin typeface="Adobe Devanagari" panose="02040503050201020203" pitchFamily="18" charset="0"/>
              <a:cs typeface="Adobe Devanagari" panose="02040503050201020203" pitchFamily="18" charset="0"/>
            </a:endParaRPr>
          </a:p>
          <a:p>
            <a:endParaRPr lang="en-IN" sz="1400" dirty="0">
              <a:solidFill>
                <a:schemeClr val="bg1"/>
              </a:solidFill>
              <a:latin typeface="Adobe Devanagari" panose="02040503050201020203" pitchFamily="18" charset="0"/>
              <a:cs typeface="Adobe Devanagari" panose="02040503050201020203" pitchFamily="18" charset="0"/>
            </a:endParaRPr>
          </a:p>
        </p:txBody>
      </p:sp>
    </p:spTree>
    <p:extLst>
      <p:ext uri="{BB962C8B-B14F-4D97-AF65-F5344CB8AC3E}">
        <p14:creationId xmlns:p14="http://schemas.microsoft.com/office/powerpoint/2010/main" val="33102173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47"/>
          <p:cNvSpPr txBox="1">
            <a:spLocks noGrp="1"/>
          </p:cNvSpPr>
          <p:nvPr>
            <p:ph type="title" idx="429496729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highlight>
                  <a:schemeClr val="dk1"/>
                </a:highlight>
              </a:rPr>
              <a:t>Use Cases</a:t>
            </a:r>
            <a:endParaRPr>
              <a:solidFill>
                <a:schemeClr val="dk1"/>
              </a:solidFill>
              <a:highlight>
                <a:schemeClr val="dk1"/>
              </a:highlight>
            </a:endParaRPr>
          </a:p>
        </p:txBody>
      </p:sp>
      <p:sp>
        <p:nvSpPr>
          <p:cNvPr id="358" name="Google Shape;358;p47"/>
          <p:cNvSpPr txBox="1">
            <a:spLocks noGrp="1"/>
          </p:cNvSpPr>
          <p:nvPr>
            <p:ph type="body" idx="4294967295"/>
          </p:nvPr>
        </p:nvSpPr>
        <p:spPr>
          <a:xfrm>
            <a:off x="720000" y="1181050"/>
            <a:ext cx="7704000" cy="37602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50" b="1" dirty="0">
                <a:highlight>
                  <a:srgbClr val="212121"/>
                </a:highlight>
                <a:latin typeface="Montserrat"/>
                <a:ea typeface="Montserrat"/>
                <a:cs typeface="Montserrat"/>
                <a:sym typeface="Montserrat"/>
              </a:rPr>
              <a:t>Basic Flow Use Cases</a:t>
            </a:r>
            <a:endParaRPr sz="1250" b="1" dirty="0">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r>
              <a:rPr lang="en" sz="1000" b="1" dirty="0">
                <a:solidFill>
                  <a:srgbClr val="FF0000"/>
                </a:solidFill>
                <a:latin typeface="Arial"/>
                <a:ea typeface="Arial"/>
                <a:cs typeface="Arial"/>
                <a:sym typeface="Arial"/>
              </a:rPr>
              <a:t>Use Case 1:</a:t>
            </a:r>
            <a:endParaRPr sz="1000" b="1" dirty="0">
              <a:solidFill>
                <a:srgbClr val="FF0000"/>
              </a:solidFill>
              <a:latin typeface="Arial"/>
              <a:ea typeface="Arial"/>
              <a:cs typeface="Arial"/>
              <a:sym typeface="Arial"/>
            </a:endParaRPr>
          </a:p>
          <a:p>
            <a:pPr marL="0" lvl="0" indent="0" algn="l" rtl="0">
              <a:lnSpc>
                <a:spcPct val="163636"/>
              </a:lnSpc>
              <a:spcBef>
                <a:spcPts val="1200"/>
              </a:spcBef>
              <a:spcAft>
                <a:spcPts val="0"/>
              </a:spcAft>
              <a:buNone/>
            </a:pPr>
            <a:r>
              <a:rPr lang="en" sz="900" b="1" dirty="0">
                <a:solidFill>
                  <a:srgbClr val="000000"/>
                </a:solidFill>
                <a:latin typeface="Arial"/>
                <a:ea typeface="Arial"/>
                <a:cs typeface="Arial"/>
                <a:sym typeface="Arial"/>
              </a:rPr>
              <a:t>Career Changer</a:t>
            </a:r>
            <a:endParaRPr sz="900" b="1" dirty="0">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dirty="0">
                <a:solidFill>
                  <a:srgbClr val="333333"/>
                </a:solidFill>
                <a:latin typeface="Times New Roman"/>
                <a:ea typeface="Times New Roman"/>
                <a:cs typeface="Times New Roman"/>
                <a:sym typeface="Times New Roman"/>
              </a:rPr>
              <a:t>Actor</a:t>
            </a:r>
            <a:endParaRPr sz="1000" b="1" u="sng" dirty="0">
              <a:solidFill>
                <a:srgbClr val="333333"/>
              </a:solidFill>
              <a:latin typeface="Times New Roman"/>
              <a:ea typeface="Times New Roman"/>
              <a:cs typeface="Times New Roman"/>
              <a:sym typeface="Times New Roman"/>
            </a:endParaRPr>
          </a:p>
          <a:p>
            <a:pPr marL="0" lvl="0" indent="0" algn="l" rtl="0">
              <a:spcBef>
                <a:spcPts val="1200"/>
              </a:spcBef>
              <a:spcAft>
                <a:spcPts val="0"/>
              </a:spcAft>
              <a:buNone/>
            </a:pPr>
            <a:r>
              <a:rPr lang="en" sz="900" b="1" dirty="0">
                <a:solidFill>
                  <a:srgbClr val="000000"/>
                </a:solidFill>
                <a:latin typeface="Arial"/>
                <a:ea typeface="Arial"/>
                <a:cs typeface="Arial"/>
                <a:sym typeface="Arial"/>
              </a:rPr>
              <a:t>Employee (Jane, a marketing manager who wants to transition into a career in sustainability.)</a:t>
            </a:r>
            <a:endParaRPr sz="900" b="1" dirty="0">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dirty="0">
                <a:solidFill>
                  <a:srgbClr val="333333"/>
                </a:solidFill>
                <a:latin typeface="Times New Roman"/>
                <a:ea typeface="Times New Roman"/>
                <a:cs typeface="Times New Roman"/>
                <a:sym typeface="Times New Roman"/>
              </a:rPr>
              <a:t>Basic Flow</a:t>
            </a:r>
            <a:endParaRPr sz="1000" b="1" u="sng" dirty="0">
              <a:solidFill>
                <a:srgbClr val="333333"/>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r>
              <a:rPr lang="en" sz="900" b="1" dirty="0">
                <a:solidFill>
                  <a:srgbClr val="000000"/>
                </a:solidFill>
                <a:latin typeface="Arial"/>
                <a:ea typeface="Arial"/>
                <a:cs typeface="Arial"/>
                <a:sym typeface="Arial"/>
              </a:rPr>
              <a:t>Jane visits Fixxer's website and creates an account. She searches for an expert in the sustainability field. Jane schedules a video consultation with an expert in the field. During the consultation, the expert helps Jane identify transferable skills and provides guidance on how to make the transition. The expert also provides resources and connections to help Jane find job opportunities in the sustainability field. Jane uses the guidance and connections from the consultation to successfully transition into a new career in sustainability.</a:t>
            </a:r>
            <a:endParaRPr sz="900" b="1" dirty="0">
              <a:solidFill>
                <a:srgbClr val="000000"/>
              </a:solidFill>
              <a:latin typeface="Arial"/>
              <a:ea typeface="Arial"/>
              <a:cs typeface="Arial"/>
              <a:sym typeface="Arial"/>
            </a:endParaRPr>
          </a:p>
          <a:p>
            <a:pPr marL="0" lvl="0" indent="0" algn="l" rtl="0">
              <a:spcBef>
                <a:spcPts val="0"/>
              </a:spcBef>
              <a:spcAft>
                <a:spcPts val="0"/>
              </a:spcAft>
              <a:buNone/>
            </a:pPr>
            <a:endParaRPr sz="1250" b="1" dirty="0">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dirty="0">
              <a:latin typeface="Arial"/>
              <a:ea typeface="Arial"/>
              <a:cs typeface="Arial"/>
              <a:sym typeface="Arial"/>
            </a:endParaRPr>
          </a:p>
          <a:p>
            <a:pPr marL="0" lvl="0" indent="0" algn="l" rtl="0">
              <a:lnSpc>
                <a:spcPct val="163636"/>
              </a:lnSpc>
              <a:spcBef>
                <a:spcPts val="1600"/>
              </a:spcBef>
              <a:spcAft>
                <a:spcPts val="0"/>
              </a:spcAft>
              <a:buNone/>
            </a:pPr>
            <a:endParaRPr sz="900" b="1" dirty="0">
              <a:latin typeface="Arial"/>
              <a:ea typeface="Arial"/>
              <a:cs typeface="Arial"/>
              <a:sym typeface="Arial"/>
            </a:endParaRPr>
          </a:p>
          <a:p>
            <a:pPr marL="0" lvl="0" indent="0" algn="l" rtl="0">
              <a:spcBef>
                <a:spcPts val="1600"/>
              </a:spcBef>
              <a:spcAft>
                <a:spcPts val="1600"/>
              </a:spcAft>
              <a:buNone/>
            </a:pPr>
            <a:endParaRPr sz="1250" b="1" dirty="0">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8"/>
          <p:cNvSpPr txBox="1">
            <a:spLocks noGrp="1"/>
          </p:cNvSpPr>
          <p:nvPr>
            <p:ph type="body" idx="4294967295"/>
          </p:nvPr>
        </p:nvSpPr>
        <p:spPr>
          <a:xfrm>
            <a:off x="571575" y="600225"/>
            <a:ext cx="7704000" cy="37602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50" b="1">
                <a:highlight>
                  <a:srgbClr val="212121"/>
                </a:highlight>
                <a:latin typeface="Montserrat"/>
                <a:ea typeface="Montserrat"/>
                <a:cs typeface="Montserrat"/>
                <a:sym typeface="Montserrat"/>
              </a:rPr>
              <a:t>Basic Flow Use Cases</a:t>
            </a: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r>
              <a:rPr lang="en" sz="1000" b="1">
                <a:solidFill>
                  <a:srgbClr val="FF0000"/>
                </a:solidFill>
                <a:latin typeface="Arial"/>
                <a:ea typeface="Arial"/>
                <a:cs typeface="Arial"/>
                <a:sym typeface="Arial"/>
              </a:rPr>
              <a:t>Use Case 2:</a:t>
            </a: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r>
              <a:rPr lang="en" sz="900" b="1">
                <a:solidFill>
                  <a:srgbClr val="000000"/>
                </a:solidFill>
                <a:latin typeface="Arial"/>
                <a:ea typeface="Arial"/>
                <a:cs typeface="Arial"/>
                <a:sym typeface="Arial"/>
              </a:rPr>
              <a:t>Recent Graduate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Actor</a:t>
            </a:r>
            <a:endParaRPr sz="1000" b="1" u="sng">
              <a:solidFill>
                <a:srgbClr val="333333"/>
              </a:solidFill>
              <a:latin typeface="Times New Roman"/>
              <a:ea typeface="Times New Roman"/>
              <a:cs typeface="Times New Roman"/>
              <a:sym typeface="Times New Roman"/>
            </a:endParaRPr>
          </a:p>
          <a:p>
            <a:pPr marL="0" lvl="0" indent="0" algn="l" rtl="0">
              <a:spcBef>
                <a:spcPts val="1200"/>
              </a:spcBef>
              <a:spcAft>
                <a:spcPts val="0"/>
              </a:spcAft>
              <a:buNone/>
            </a:pPr>
            <a:r>
              <a:rPr lang="en" sz="900" b="1">
                <a:solidFill>
                  <a:srgbClr val="000000"/>
                </a:solidFill>
                <a:latin typeface="Arial"/>
                <a:ea typeface="Arial"/>
                <a:cs typeface="Arial"/>
                <a:sym typeface="Arial"/>
              </a:rPr>
              <a:t>Student (John, a recent college graduate who wants to start a career in tech.)</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Basic Flow</a:t>
            </a:r>
            <a:endParaRPr sz="1000" b="1" u="sng">
              <a:solidFill>
                <a:srgbClr val="333333"/>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r>
              <a:rPr lang="en" sz="900" b="1">
                <a:solidFill>
                  <a:srgbClr val="000000"/>
                </a:solidFill>
                <a:latin typeface="Arial"/>
                <a:ea typeface="Arial"/>
                <a:cs typeface="Arial"/>
                <a:sym typeface="Arial"/>
              </a:rPr>
              <a:t>John creates an account on Fixxer's website and searches for an expert in the tech industry. He schedules a video consultation with an expert in the tech industry.</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900" b="1">
                <a:solidFill>
                  <a:srgbClr val="000000"/>
                </a:solidFill>
                <a:latin typeface="Arial"/>
                <a:ea typeface="Arial"/>
                <a:cs typeface="Arial"/>
                <a:sym typeface="Arial"/>
              </a:rPr>
              <a:t>During the consultation, the expert provides guidance on job search strategies, resume and cover letter writing, and interview techniques. The expert also recommends courses and training to help John build the skills necessary to succeed in the tech industry. John uses the guidance and resources from the consultation to successfully land a job in the tech industry.</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5"/>
          <p:cNvSpPr txBox="1">
            <a:spLocks noGrp="1"/>
          </p:cNvSpPr>
          <p:nvPr>
            <p:ph type="title"/>
          </p:nvPr>
        </p:nvSpPr>
        <p:spPr>
          <a:xfrm>
            <a:off x="3891075" y="3076450"/>
            <a:ext cx="2230800" cy="80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Regular Check-Ins </a:t>
            </a:r>
            <a:r>
              <a:rPr lang="en">
                <a:solidFill>
                  <a:schemeClr val="dk1"/>
                </a:solidFill>
                <a:highlight>
                  <a:srgbClr val="FFD966"/>
                </a:highlight>
              </a:rPr>
              <a:t>PLAN</a:t>
            </a:r>
            <a:endParaRPr>
              <a:solidFill>
                <a:schemeClr val="dk1"/>
              </a:solidFill>
              <a:highlight>
                <a:srgbClr val="FFD966"/>
              </a:highlight>
            </a:endParaRPr>
          </a:p>
        </p:txBody>
      </p:sp>
      <p:sp>
        <p:nvSpPr>
          <p:cNvPr id="228" name="Google Shape;228;p35"/>
          <p:cNvSpPr txBox="1">
            <a:spLocks noGrp="1"/>
          </p:cNvSpPr>
          <p:nvPr>
            <p:ph type="title" idx="2"/>
          </p:nvPr>
        </p:nvSpPr>
        <p:spPr>
          <a:xfrm>
            <a:off x="3253549" y="3184288"/>
            <a:ext cx="8109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29" name="Google Shape;229;p35"/>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highlight>
                  <a:srgbClr val="FFD966"/>
                </a:highlight>
                <a:latin typeface="Adobe Devanagari" panose="02040503050201020203" pitchFamily="18" charset="0"/>
                <a:cs typeface="Adobe Devanagari" panose="02040503050201020203" pitchFamily="18" charset="0"/>
              </a:rPr>
              <a:t>Product </a:t>
            </a:r>
            <a:r>
              <a:rPr lang="en" dirty="0">
                <a:latin typeface="Adobe Devanagari" panose="02040503050201020203" pitchFamily="18" charset="0"/>
                <a:cs typeface="Adobe Devanagari" panose="02040503050201020203" pitchFamily="18" charset="0"/>
              </a:rPr>
              <a:t>Objectives </a:t>
            </a:r>
            <a:endParaRPr dirty="0">
              <a:latin typeface="Adobe Devanagari" panose="02040503050201020203" pitchFamily="18" charset="0"/>
              <a:cs typeface="Adobe Devanagari" panose="02040503050201020203" pitchFamily="18" charset="0"/>
            </a:endParaRPr>
          </a:p>
        </p:txBody>
      </p:sp>
      <p:sp>
        <p:nvSpPr>
          <p:cNvPr id="230" name="Google Shape;230;p35"/>
          <p:cNvSpPr txBox="1">
            <a:spLocks noGrp="1"/>
          </p:cNvSpPr>
          <p:nvPr>
            <p:ph type="title" idx="7"/>
          </p:nvPr>
        </p:nvSpPr>
        <p:spPr>
          <a:xfrm>
            <a:off x="1496800" y="3076450"/>
            <a:ext cx="1649700" cy="80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User-friendly platform</a:t>
            </a:r>
            <a:endParaRPr>
              <a:solidFill>
                <a:schemeClr val="dk1"/>
              </a:solidFill>
              <a:highlight>
                <a:schemeClr val="accent1"/>
              </a:highlight>
            </a:endParaRPr>
          </a:p>
        </p:txBody>
      </p:sp>
      <p:sp>
        <p:nvSpPr>
          <p:cNvPr id="231" name="Google Shape;231;p35"/>
          <p:cNvSpPr txBox="1">
            <a:spLocks noGrp="1"/>
          </p:cNvSpPr>
          <p:nvPr>
            <p:ph type="title" idx="8"/>
          </p:nvPr>
        </p:nvSpPr>
        <p:spPr>
          <a:xfrm>
            <a:off x="746300" y="3184288"/>
            <a:ext cx="8109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32" name="Google Shape;232;p35"/>
          <p:cNvSpPr txBox="1">
            <a:spLocks noGrp="1"/>
          </p:cNvSpPr>
          <p:nvPr>
            <p:ph type="title" idx="13"/>
          </p:nvPr>
        </p:nvSpPr>
        <p:spPr>
          <a:xfrm>
            <a:off x="4064438" y="1308638"/>
            <a:ext cx="1589400" cy="80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Mentorship </a:t>
            </a:r>
            <a:endParaRPr>
              <a:solidFill>
                <a:schemeClr val="dk1"/>
              </a:solidFill>
              <a:highlight>
                <a:srgbClr val="FFD966"/>
              </a:highlight>
            </a:endParaRPr>
          </a:p>
        </p:txBody>
      </p:sp>
      <p:sp>
        <p:nvSpPr>
          <p:cNvPr id="233" name="Google Shape;233;p35"/>
          <p:cNvSpPr txBox="1">
            <a:spLocks noGrp="1"/>
          </p:cNvSpPr>
          <p:nvPr>
            <p:ph type="title" idx="14"/>
          </p:nvPr>
        </p:nvSpPr>
        <p:spPr>
          <a:xfrm>
            <a:off x="3253549" y="1416488"/>
            <a:ext cx="8109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34" name="Google Shape;234;p35"/>
          <p:cNvSpPr txBox="1">
            <a:spLocks noGrp="1"/>
          </p:cNvSpPr>
          <p:nvPr>
            <p:ph type="title" idx="16"/>
          </p:nvPr>
        </p:nvSpPr>
        <p:spPr>
          <a:xfrm>
            <a:off x="6727250" y="1276375"/>
            <a:ext cx="1844400" cy="80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Continuous improvement: </a:t>
            </a:r>
            <a:endParaRPr dirty="0"/>
          </a:p>
        </p:txBody>
      </p:sp>
      <p:sp>
        <p:nvSpPr>
          <p:cNvPr id="235" name="Google Shape;235;p35"/>
          <p:cNvSpPr txBox="1">
            <a:spLocks noGrp="1"/>
          </p:cNvSpPr>
          <p:nvPr>
            <p:ph type="title" idx="17"/>
          </p:nvPr>
        </p:nvSpPr>
        <p:spPr>
          <a:xfrm>
            <a:off x="6000713" y="1416488"/>
            <a:ext cx="8109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236" name="Google Shape;236;p35"/>
          <p:cNvSpPr txBox="1">
            <a:spLocks noGrp="1"/>
          </p:cNvSpPr>
          <p:nvPr>
            <p:ph type="title" idx="19"/>
          </p:nvPr>
        </p:nvSpPr>
        <p:spPr>
          <a:xfrm>
            <a:off x="1557163" y="1308638"/>
            <a:ext cx="1589400" cy="80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Personalized career guidance </a:t>
            </a:r>
            <a:endParaRPr>
              <a:solidFill>
                <a:schemeClr val="dk1"/>
              </a:solidFill>
              <a:highlight>
                <a:srgbClr val="FFD966"/>
              </a:highlight>
            </a:endParaRPr>
          </a:p>
        </p:txBody>
      </p:sp>
      <p:sp>
        <p:nvSpPr>
          <p:cNvPr id="237" name="Google Shape;237;p35"/>
          <p:cNvSpPr txBox="1">
            <a:spLocks noGrp="1"/>
          </p:cNvSpPr>
          <p:nvPr>
            <p:ph type="title" idx="20"/>
          </p:nvPr>
        </p:nvSpPr>
        <p:spPr>
          <a:xfrm>
            <a:off x="746300" y="1416488"/>
            <a:ext cx="8109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38" name="Google Shape;238;p35"/>
          <p:cNvSpPr/>
          <p:nvPr/>
        </p:nvSpPr>
        <p:spPr>
          <a:xfrm flipH="1">
            <a:off x="5985363" y="1397950"/>
            <a:ext cx="14100" cy="1459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5"/>
          <p:cNvSpPr/>
          <p:nvPr/>
        </p:nvSpPr>
        <p:spPr>
          <a:xfrm flipH="1">
            <a:off x="5975863" y="3161700"/>
            <a:ext cx="14100" cy="1459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5"/>
          <p:cNvSpPr/>
          <p:nvPr/>
        </p:nvSpPr>
        <p:spPr>
          <a:xfrm flipH="1">
            <a:off x="3193538" y="1397950"/>
            <a:ext cx="14100" cy="1459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5"/>
          <p:cNvSpPr/>
          <p:nvPr/>
        </p:nvSpPr>
        <p:spPr>
          <a:xfrm flipH="1">
            <a:off x="3184038" y="3161700"/>
            <a:ext cx="14100" cy="1459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5"/>
          <p:cNvSpPr txBox="1">
            <a:spLocks noGrp="1"/>
          </p:cNvSpPr>
          <p:nvPr>
            <p:ph type="subTitle" idx="1"/>
          </p:nvPr>
        </p:nvSpPr>
        <p:spPr>
          <a:xfrm>
            <a:off x="3546038" y="3885575"/>
            <a:ext cx="2304300" cy="53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850"/>
              <a:t>The website should encourage regular check-ins between mentors and users to ensure that they are making progress towards their career goals.</a:t>
            </a:r>
            <a:endParaRPr/>
          </a:p>
        </p:txBody>
      </p:sp>
      <p:sp>
        <p:nvSpPr>
          <p:cNvPr id="243" name="Google Shape;243;p35"/>
          <p:cNvSpPr txBox="1">
            <a:spLocks noGrp="1"/>
          </p:cNvSpPr>
          <p:nvPr>
            <p:ph type="subTitle" idx="9"/>
          </p:nvPr>
        </p:nvSpPr>
        <p:spPr>
          <a:xfrm>
            <a:off x="1402325" y="3859729"/>
            <a:ext cx="1589400" cy="53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850"/>
              <a:t>Platform must be user friendly to use and simple to understand its working.</a:t>
            </a:r>
            <a:endParaRPr/>
          </a:p>
        </p:txBody>
      </p:sp>
      <p:sp>
        <p:nvSpPr>
          <p:cNvPr id="244" name="Google Shape;244;p35"/>
          <p:cNvSpPr txBox="1">
            <a:spLocks noGrp="1"/>
          </p:cNvSpPr>
          <p:nvPr>
            <p:ph type="subTitle" idx="15"/>
          </p:nvPr>
        </p:nvSpPr>
        <p:spPr>
          <a:xfrm>
            <a:off x="3833450" y="2184938"/>
            <a:ext cx="1965300" cy="53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850"/>
              <a:t>Personalized mentorship and guidance should be provided to users based on their career goals and aspirations.</a:t>
            </a:r>
            <a:endParaRPr/>
          </a:p>
        </p:txBody>
      </p:sp>
      <p:sp>
        <p:nvSpPr>
          <p:cNvPr id="245" name="Google Shape;245;p35"/>
          <p:cNvSpPr txBox="1">
            <a:spLocks noGrp="1"/>
          </p:cNvSpPr>
          <p:nvPr>
            <p:ph type="subTitle" idx="18"/>
          </p:nvPr>
        </p:nvSpPr>
        <p:spPr>
          <a:xfrm>
            <a:off x="6272425" y="2154950"/>
            <a:ext cx="25299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850"/>
              <a:t>The website should be continuously improved based on user feedback, with new features and functionalities added over time to meet the evolving needs of users.</a:t>
            </a:r>
            <a:endParaRPr/>
          </a:p>
        </p:txBody>
      </p:sp>
      <p:sp>
        <p:nvSpPr>
          <p:cNvPr id="246" name="Google Shape;246;p35"/>
          <p:cNvSpPr txBox="1">
            <a:spLocks noGrp="1"/>
          </p:cNvSpPr>
          <p:nvPr>
            <p:ph type="subTitle" idx="21"/>
          </p:nvPr>
        </p:nvSpPr>
        <p:spPr>
          <a:xfrm>
            <a:off x="1022750" y="2134988"/>
            <a:ext cx="2230800" cy="63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850"/>
              <a:t>Provide personalized mentorship and guidance to users based on their career goals and aspirations.</a:t>
            </a:r>
            <a:endParaRPr sz="10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49"/>
          <p:cNvSpPr txBox="1">
            <a:spLocks noGrp="1"/>
          </p:cNvSpPr>
          <p:nvPr>
            <p:ph type="body" idx="4294967295"/>
          </p:nvPr>
        </p:nvSpPr>
        <p:spPr>
          <a:xfrm>
            <a:off x="571575" y="600225"/>
            <a:ext cx="7704000" cy="4296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50" b="1">
                <a:highlight>
                  <a:srgbClr val="212121"/>
                </a:highlight>
                <a:latin typeface="Montserrat"/>
                <a:ea typeface="Montserrat"/>
                <a:cs typeface="Montserrat"/>
                <a:sym typeface="Montserrat"/>
              </a:rPr>
              <a:t>Basic Flow Use Cases</a:t>
            </a: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r>
              <a:rPr lang="en" sz="1000" b="1">
                <a:solidFill>
                  <a:srgbClr val="FF0000"/>
                </a:solidFill>
                <a:latin typeface="Arial"/>
                <a:ea typeface="Arial"/>
                <a:cs typeface="Arial"/>
                <a:sym typeface="Arial"/>
              </a:rPr>
              <a:t>Use Case 3:</a:t>
            </a: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r>
              <a:rPr lang="en" sz="900" b="1">
                <a:solidFill>
                  <a:srgbClr val="000000"/>
                </a:solidFill>
                <a:latin typeface="Arial"/>
                <a:ea typeface="Arial"/>
                <a:cs typeface="Arial"/>
                <a:sym typeface="Arial"/>
              </a:rPr>
              <a:t>Professional Seeking Advancement</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Actor</a:t>
            </a:r>
            <a:endParaRPr sz="1000" b="1" u="sng">
              <a:solidFill>
                <a:srgbClr val="333333"/>
              </a:solidFill>
              <a:latin typeface="Times New Roman"/>
              <a:ea typeface="Times New Roman"/>
              <a:cs typeface="Times New Roman"/>
              <a:sym typeface="Times New Roman"/>
            </a:endParaRPr>
          </a:p>
          <a:p>
            <a:pPr marL="0" lvl="0" indent="0" algn="l" rtl="0">
              <a:spcBef>
                <a:spcPts val="1200"/>
              </a:spcBef>
              <a:spcAft>
                <a:spcPts val="0"/>
              </a:spcAft>
              <a:buNone/>
            </a:pPr>
            <a:r>
              <a:rPr lang="en" sz="900" b="1">
                <a:solidFill>
                  <a:srgbClr val="000000"/>
                </a:solidFill>
                <a:latin typeface="Arial"/>
                <a:ea typeface="Arial"/>
                <a:cs typeface="Arial"/>
                <a:sym typeface="Arial"/>
              </a:rPr>
              <a:t>Student (Alex, a software developer who wants to move into a management role.)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Basic Flow</a:t>
            </a:r>
            <a:endParaRPr sz="1000" b="1" u="sng">
              <a:solidFill>
                <a:srgbClr val="333333"/>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r>
              <a:rPr lang="en" sz="900" b="1">
                <a:solidFill>
                  <a:srgbClr val="000000"/>
                </a:solidFill>
                <a:latin typeface="Arial"/>
                <a:ea typeface="Arial"/>
                <a:cs typeface="Arial"/>
                <a:sym typeface="Arial"/>
              </a:rPr>
              <a:t>Alex creates an account on Fixxer's website and searches for an expert in software development management. He schedules a video consultation with an expert in software development management.</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900" b="1">
                <a:solidFill>
                  <a:srgbClr val="000000"/>
                </a:solidFill>
                <a:latin typeface="Arial"/>
                <a:ea typeface="Arial"/>
                <a:cs typeface="Arial"/>
                <a:sym typeface="Arial"/>
              </a:rPr>
              <a:t>During the consultation, the expert provides guidance on how to build leadership and management skills and how to navigate the hiring process for management roles.</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900" b="1">
                <a:solidFill>
                  <a:srgbClr val="000000"/>
                </a:solidFill>
                <a:latin typeface="Arial"/>
                <a:ea typeface="Arial"/>
                <a:cs typeface="Arial"/>
                <a:sym typeface="Arial"/>
              </a:rPr>
              <a:t>The expert also provides connections to job opportunities in management roles in the software development industry. Alex uses the guidance and connections from the consultation to successfully transition into a management role.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0"/>
          <p:cNvSpPr txBox="1">
            <a:spLocks noGrp="1"/>
          </p:cNvSpPr>
          <p:nvPr>
            <p:ph type="body" idx="4294967295"/>
          </p:nvPr>
        </p:nvSpPr>
        <p:spPr>
          <a:xfrm>
            <a:off x="571575" y="600225"/>
            <a:ext cx="7704000" cy="4296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50" b="1">
                <a:highlight>
                  <a:srgbClr val="212121"/>
                </a:highlight>
                <a:latin typeface="Montserrat"/>
                <a:ea typeface="Montserrat"/>
                <a:cs typeface="Montserrat"/>
                <a:sym typeface="Montserrat"/>
              </a:rPr>
              <a:t>Middle weight Use cases</a:t>
            </a: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r>
              <a:rPr lang="en" sz="1000" b="1">
                <a:solidFill>
                  <a:srgbClr val="FF0000"/>
                </a:solidFill>
                <a:latin typeface="Arial"/>
                <a:ea typeface="Arial"/>
                <a:cs typeface="Arial"/>
                <a:sym typeface="Arial"/>
              </a:rPr>
              <a:t>Use Case 1 - </a:t>
            </a:r>
            <a:r>
              <a:rPr lang="en" sz="900" b="1">
                <a:solidFill>
                  <a:srgbClr val="000000"/>
                </a:solidFill>
                <a:latin typeface="Arial"/>
                <a:ea typeface="Arial"/>
                <a:cs typeface="Arial"/>
                <a:sym typeface="Arial"/>
              </a:rPr>
              <a:t>Career Changer Seeking Mentorship</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Actor</a:t>
            </a:r>
            <a:r>
              <a:rPr lang="en" sz="1000" b="1">
                <a:solidFill>
                  <a:srgbClr val="333333"/>
                </a:solidFill>
                <a:latin typeface="Times New Roman"/>
                <a:ea typeface="Times New Roman"/>
                <a:cs typeface="Times New Roman"/>
                <a:sym typeface="Times New Roman"/>
              </a:rPr>
              <a:t> -</a:t>
            </a:r>
            <a:r>
              <a:rPr lang="en" sz="1000" b="1" u="sng">
                <a:solidFill>
                  <a:srgbClr val="333333"/>
                </a:solidFill>
                <a:latin typeface="Times New Roman"/>
                <a:ea typeface="Times New Roman"/>
                <a:cs typeface="Times New Roman"/>
                <a:sym typeface="Times New Roman"/>
              </a:rPr>
              <a:t> </a:t>
            </a:r>
            <a:r>
              <a:rPr lang="en" sz="900" b="1">
                <a:solidFill>
                  <a:srgbClr val="000000"/>
                </a:solidFill>
                <a:latin typeface="Arial"/>
                <a:ea typeface="Arial"/>
                <a:cs typeface="Arial"/>
                <a:sym typeface="Arial"/>
              </a:rPr>
              <a:t>Employee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900" b="1">
                <a:solidFill>
                  <a:srgbClr val="000000"/>
                </a:solidFill>
                <a:latin typeface="Arial"/>
                <a:ea typeface="Arial"/>
                <a:cs typeface="Arial"/>
                <a:sym typeface="Arial"/>
              </a:rPr>
              <a:t>Sarah is a marketing professional who is unhappy with her current job and wants to transition to a career in software engineering. She visits the Fixxer platform to find an expert in software engineering who can provide her with personalized guidance and mentorship.</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1</a:t>
            </a:r>
            <a:r>
              <a:rPr lang="en" sz="1000" b="1">
                <a:solidFill>
                  <a:srgbClr val="333333"/>
                </a:solidFill>
                <a:latin typeface="Times New Roman"/>
                <a:ea typeface="Times New Roman"/>
                <a:cs typeface="Times New Roman"/>
                <a:sym typeface="Times New Roman"/>
              </a:rPr>
              <a:t> - </a:t>
            </a:r>
            <a:r>
              <a:rPr lang="en" sz="900" b="1">
                <a:solidFill>
                  <a:srgbClr val="000000"/>
                </a:solidFill>
                <a:latin typeface="Arial"/>
                <a:ea typeface="Arial"/>
                <a:cs typeface="Arial"/>
                <a:sym typeface="Arial"/>
              </a:rPr>
              <a:t>Sarah is not able to find an expert in software engineering who meets her requirements. She expands her search to related fields such as computer science or web development.</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2 </a:t>
            </a:r>
            <a:r>
              <a:rPr lang="en" sz="1000" b="1">
                <a:solidFill>
                  <a:srgbClr val="333333"/>
                </a:solidFill>
                <a:latin typeface="Times New Roman"/>
                <a:ea typeface="Times New Roman"/>
                <a:cs typeface="Times New Roman"/>
                <a:sym typeface="Times New Roman"/>
              </a:rPr>
              <a:t>- </a:t>
            </a:r>
            <a:r>
              <a:rPr lang="en" sz="900" b="1">
                <a:solidFill>
                  <a:srgbClr val="000000"/>
                </a:solidFill>
                <a:latin typeface="Arial"/>
                <a:ea typeface="Arial"/>
                <a:cs typeface="Arial"/>
                <a:sym typeface="Arial"/>
              </a:rPr>
              <a:t>Sarah schedules a video consultation with an expert in software engineering, but due to technical difficulties, the consultation is rescheduled for a later time.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3 </a:t>
            </a:r>
            <a:r>
              <a:rPr lang="en" sz="1000" b="1">
                <a:solidFill>
                  <a:srgbClr val="333333"/>
                </a:solidFill>
                <a:latin typeface="Times New Roman"/>
                <a:ea typeface="Times New Roman"/>
                <a:cs typeface="Times New Roman"/>
                <a:sym typeface="Times New Roman"/>
              </a:rPr>
              <a:t>-</a:t>
            </a:r>
            <a:r>
              <a:rPr lang="en" sz="900" b="1">
                <a:solidFill>
                  <a:srgbClr val="000000"/>
                </a:solidFill>
                <a:latin typeface="Arial"/>
                <a:ea typeface="Arial"/>
                <a:cs typeface="Arial"/>
                <a:sym typeface="Arial"/>
              </a:rPr>
              <a:t>The expert Sarah scheduled a consultation with is unavailable. Fixxer automatically suggests a list of alternate experts who can provide similar guidance.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1"/>
          <p:cNvSpPr txBox="1">
            <a:spLocks noGrp="1"/>
          </p:cNvSpPr>
          <p:nvPr>
            <p:ph type="body" idx="4294967295"/>
          </p:nvPr>
        </p:nvSpPr>
        <p:spPr>
          <a:xfrm>
            <a:off x="571575" y="600225"/>
            <a:ext cx="7704000" cy="4296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50" b="1">
                <a:highlight>
                  <a:srgbClr val="212121"/>
                </a:highlight>
                <a:latin typeface="Montserrat"/>
                <a:ea typeface="Montserrat"/>
                <a:cs typeface="Montserrat"/>
                <a:sym typeface="Montserrat"/>
              </a:rPr>
              <a:t>Middle weight Use cases</a:t>
            </a: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r>
              <a:rPr lang="en" sz="1000" b="1">
                <a:solidFill>
                  <a:srgbClr val="FF0000"/>
                </a:solidFill>
                <a:latin typeface="Arial"/>
                <a:ea typeface="Arial"/>
                <a:cs typeface="Arial"/>
                <a:sym typeface="Arial"/>
              </a:rPr>
              <a:t>Use Case 2 - </a:t>
            </a:r>
            <a:r>
              <a:rPr lang="en" sz="900" b="1">
                <a:solidFill>
                  <a:srgbClr val="000000"/>
                </a:solidFill>
                <a:latin typeface="Arial"/>
                <a:ea typeface="Arial"/>
                <a:cs typeface="Arial"/>
                <a:sym typeface="Arial"/>
              </a:rPr>
              <a:t>Recent Graduate Seeking Job Opportunities</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Actor </a:t>
            </a:r>
            <a:r>
              <a:rPr lang="en" sz="1000" b="1">
                <a:solidFill>
                  <a:srgbClr val="333333"/>
                </a:solidFill>
                <a:latin typeface="Times New Roman"/>
                <a:ea typeface="Times New Roman"/>
                <a:cs typeface="Times New Roman"/>
                <a:sym typeface="Times New Roman"/>
              </a:rPr>
              <a:t>- </a:t>
            </a:r>
            <a:r>
              <a:rPr lang="en" sz="900" b="1">
                <a:solidFill>
                  <a:srgbClr val="000000"/>
                </a:solidFill>
                <a:latin typeface="Arial"/>
                <a:ea typeface="Arial"/>
                <a:cs typeface="Arial"/>
                <a:sym typeface="Arial"/>
              </a:rPr>
              <a:t>Student</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900" b="1">
                <a:solidFill>
                  <a:srgbClr val="000000"/>
                </a:solidFill>
                <a:latin typeface="Arial"/>
                <a:ea typeface="Arial"/>
                <a:cs typeface="Arial"/>
                <a:sym typeface="Arial"/>
              </a:rPr>
              <a:t>John is a recent college graduate who is struggling to find a job in his field of study, which is environmental science. He visits the Fixxer platform to get advice from experts on how to stand out in his job search and get noticed by employers in his field.</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1- </a:t>
            </a:r>
            <a:r>
              <a:rPr lang="en" sz="900" b="1">
                <a:solidFill>
                  <a:srgbClr val="000000"/>
                </a:solidFill>
                <a:latin typeface="Arial"/>
                <a:ea typeface="Arial"/>
                <a:cs typeface="Arial"/>
                <a:sym typeface="Arial"/>
              </a:rPr>
              <a:t>John schedules a consultation with an expert, but due to technical difficulties, the consultation is rescheduled for a later time.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2</a:t>
            </a:r>
            <a:r>
              <a:rPr lang="en" sz="1000" b="1">
                <a:solidFill>
                  <a:srgbClr val="333333"/>
                </a:solidFill>
                <a:latin typeface="Times New Roman"/>
                <a:ea typeface="Times New Roman"/>
                <a:cs typeface="Times New Roman"/>
                <a:sym typeface="Times New Roman"/>
              </a:rPr>
              <a:t> - </a:t>
            </a:r>
            <a:r>
              <a:rPr lang="en" sz="900" b="1">
                <a:solidFill>
                  <a:srgbClr val="000000"/>
                </a:solidFill>
                <a:latin typeface="Arial"/>
                <a:ea typeface="Arial"/>
                <a:cs typeface="Arial"/>
                <a:sym typeface="Arial"/>
              </a:rPr>
              <a:t>The expert John scheduled a consultation with is unavailable. Fixxer automatically suggests a list of alternate experts who can provide similar guidance.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3</a:t>
            </a:r>
            <a:r>
              <a:rPr lang="en" sz="1000" b="1">
                <a:solidFill>
                  <a:srgbClr val="333333"/>
                </a:solidFill>
                <a:latin typeface="Times New Roman"/>
                <a:ea typeface="Times New Roman"/>
                <a:cs typeface="Times New Roman"/>
                <a:sym typeface="Times New Roman"/>
              </a:rPr>
              <a:t> - </a:t>
            </a:r>
            <a:r>
              <a:rPr lang="en" sz="900" b="1">
                <a:solidFill>
                  <a:srgbClr val="000000"/>
                </a:solidFill>
                <a:latin typeface="Arial"/>
                <a:ea typeface="Arial"/>
                <a:cs typeface="Arial"/>
                <a:sym typeface="Arial"/>
              </a:rPr>
              <a:t>John receives conflicting advice from different experts. Fixxer allows him to leave feedback on the quality of the advice he received, which helps the platform to recommend better experts in the future.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52"/>
          <p:cNvSpPr txBox="1">
            <a:spLocks noGrp="1"/>
          </p:cNvSpPr>
          <p:nvPr>
            <p:ph type="body" idx="4294967295"/>
          </p:nvPr>
        </p:nvSpPr>
        <p:spPr>
          <a:xfrm>
            <a:off x="571575" y="600225"/>
            <a:ext cx="7704000" cy="4296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50" b="1">
                <a:highlight>
                  <a:srgbClr val="212121"/>
                </a:highlight>
                <a:latin typeface="Montserrat"/>
                <a:ea typeface="Montserrat"/>
                <a:cs typeface="Montserrat"/>
                <a:sym typeface="Montserrat"/>
              </a:rPr>
              <a:t>Middle weight Use cases</a:t>
            </a: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r>
              <a:rPr lang="en" sz="1000" b="1">
                <a:solidFill>
                  <a:srgbClr val="FF0000"/>
                </a:solidFill>
                <a:latin typeface="Arial"/>
                <a:ea typeface="Arial"/>
                <a:cs typeface="Arial"/>
                <a:sym typeface="Arial"/>
              </a:rPr>
              <a:t>Use Case 3 - </a:t>
            </a:r>
            <a:r>
              <a:rPr lang="en" sz="900" b="1">
                <a:solidFill>
                  <a:srgbClr val="000000"/>
                </a:solidFill>
                <a:latin typeface="Arial"/>
                <a:ea typeface="Arial"/>
                <a:cs typeface="Arial"/>
                <a:sym typeface="Arial"/>
              </a:rPr>
              <a:t>Professional Seeking Skill Development</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333333"/>
                </a:solidFill>
                <a:latin typeface="Times New Roman"/>
                <a:ea typeface="Times New Roman"/>
                <a:cs typeface="Times New Roman"/>
                <a:sym typeface="Times New Roman"/>
              </a:rPr>
              <a:t>Actor - </a:t>
            </a:r>
            <a:r>
              <a:rPr lang="en" sz="900" b="1">
                <a:solidFill>
                  <a:srgbClr val="000000"/>
                </a:solidFill>
                <a:latin typeface="Arial"/>
                <a:ea typeface="Arial"/>
                <a:cs typeface="Arial"/>
                <a:sym typeface="Arial"/>
              </a:rPr>
              <a:t>Employee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900" b="1">
                <a:solidFill>
                  <a:srgbClr val="000000"/>
                </a:solidFill>
                <a:latin typeface="Arial"/>
                <a:ea typeface="Arial"/>
                <a:cs typeface="Arial"/>
                <a:sym typeface="Arial"/>
              </a:rPr>
              <a:t>Maria is a working professional in the finance industry who wants to develop her skills in data analysis. She visits the Fixxer platform to find an expert in data analysis who can provide her with personalized guidance and support.</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1</a:t>
            </a:r>
            <a:r>
              <a:rPr lang="en" sz="1000" b="1">
                <a:solidFill>
                  <a:srgbClr val="333333"/>
                </a:solidFill>
                <a:latin typeface="Times New Roman"/>
                <a:ea typeface="Times New Roman"/>
                <a:cs typeface="Times New Roman"/>
                <a:sym typeface="Times New Roman"/>
              </a:rPr>
              <a:t> - </a:t>
            </a:r>
            <a:r>
              <a:rPr lang="en" sz="900" b="1">
                <a:solidFill>
                  <a:srgbClr val="000000"/>
                </a:solidFill>
                <a:latin typeface="Arial"/>
                <a:ea typeface="Arial"/>
                <a:cs typeface="Arial"/>
                <a:sym typeface="Arial"/>
              </a:rPr>
              <a:t>Maria schedules a consultation with an expert, but due to technical difficulties, the consultation is rescheduled for a later time.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2</a:t>
            </a:r>
            <a:r>
              <a:rPr lang="en" sz="1000" b="1">
                <a:solidFill>
                  <a:srgbClr val="333333"/>
                </a:solidFill>
                <a:latin typeface="Times New Roman"/>
                <a:ea typeface="Times New Roman"/>
                <a:cs typeface="Times New Roman"/>
                <a:sym typeface="Times New Roman"/>
              </a:rPr>
              <a:t> - </a:t>
            </a:r>
            <a:r>
              <a:rPr lang="en" sz="900" b="1">
                <a:solidFill>
                  <a:srgbClr val="000000"/>
                </a:solidFill>
                <a:latin typeface="Arial"/>
                <a:ea typeface="Arial"/>
                <a:cs typeface="Arial"/>
                <a:sym typeface="Arial"/>
              </a:rPr>
              <a:t>The expert Maria scheduled a consultation with is unavailable. Fixxer automatically suggests a list of alternate experts who can provide similar guidance.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3</a:t>
            </a:r>
            <a:r>
              <a:rPr lang="en" sz="1000" b="1">
                <a:solidFill>
                  <a:srgbClr val="333333"/>
                </a:solidFill>
                <a:latin typeface="Times New Roman"/>
                <a:ea typeface="Times New Roman"/>
                <a:cs typeface="Times New Roman"/>
                <a:sym typeface="Times New Roman"/>
              </a:rPr>
              <a:t> - </a:t>
            </a:r>
            <a:r>
              <a:rPr lang="en" sz="900" b="1">
                <a:solidFill>
                  <a:srgbClr val="000000"/>
                </a:solidFill>
                <a:latin typeface="Arial"/>
                <a:ea typeface="Arial"/>
                <a:cs typeface="Arial"/>
                <a:sym typeface="Arial"/>
              </a:rPr>
              <a:t>Maria is not satisfied with the guidance she received. Fixxer allows her to provide feedback on the quality of the advice she received, which helps the platform to recommend better experts in the future.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53"/>
          <p:cNvSpPr txBox="1">
            <a:spLocks noGrp="1"/>
          </p:cNvSpPr>
          <p:nvPr>
            <p:ph type="body" idx="4294967295"/>
          </p:nvPr>
        </p:nvSpPr>
        <p:spPr>
          <a:xfrm>
            <a:off x="571575" y="600225"/>
            <a:ext cx="7704000" cy="3947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50" b="1">
                <a:highlight>
                  <a:srgbClr val="212121"/>
                </a:highlight>
                <a:latin typeface="Montserrat"/>
                <a:ea typeface="Montserrat"/>
                <a:cs typeface="Montserrat"/>
                <a:sym typeface="Montserrat"/>
              </a:rPr>
              <a:t>Middle weight Use cases</a:t>
            </a: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r>
              <a:rPr lang="en" sz="1000" b="1">
                <a:solidFill>
                  <a:srgbClr val="FF0000"/>
                </a:solidFill>
                <a:latin typeface="Arial"/>
                <a:ea typeface="Arial"/>
                <a:cs typeface="Arial"/>
                <a:sym typeface="Arial"/>
              </a:rPr>
              <a:t>Use Case 4 - </a:t>
            </a:r>
            <a:r>
              <a:rPr lang="en" sz="900" b="1">
                <a:solidFill>
                  <a:srgbClr val="000000"/>
                </a:solidFill>
                <a:latin typeface="Arial"/>
                <a:ea typeface="Arial"/>
                <a:cs typeface="Arial"/>
                <a:sym typeface="Arial"/>
              </a:rPr>
              <a:t>Job Seeker Looking for Career Guidance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333333"/>
                </a:solidFill>
                <a:latin typeface="Times New Roman"/>
                <a:ea typeface="Times New Roman"/>
                <a:cs typeface="Times New Roman"/>
                <a:sym typeface="Times New Roman"/>
              </a:rPr>
              <a:t>Actor - </a:t>
            </a:r>
            <a:r>
              <a:rPr lang="en" sz="900" b="1">
                <a:solidFill>
                  <a:srgbClr val="000000"/>
                </a:solidFill>
                <a:latin typeface="Arial"/>
                <a:ea typeface="Arial"/>
                <a:cs typeface="Arial"/>
                <a:sym typeface="Arial"/>
              </a:rPr>
              <a:t>Employee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900" b="1">
                <a:solidFill>
                  <a:srgbClr val="000000"/>
                </a:solidFill>
                <a:latin typeface="Arial"/>
                <a:ea typeface="Arial"/>
                <a:cs typeface="Arial"/>
                <a:sym typeface="Arial"/>
              </a:rPr>
              <a:t>Tom is a job seeker who is struggling to find job opportunities in his field of interest, which is graphic design. He visits the Fixxer platform to get advice from experts on how to find job opportunities and build his portfolio.</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1</a:t>
            </a:r>
            <a:r>
              <a:rPr lang="en" sz="1000" b="1">
                <a:solidFill>
                  <a:srgbClr val="333333"/>
                </a:solidFill>
                <a:latin typeface="Times New Roman"/>
                <a:ea typeface="Times New Roman"/>
                <a:cs typeface="Times New Roman"/>
                <a:sym typeface="Times New Roman"/>
              </a:rPr>
              <a:t> - </a:t>
            </a:r>
            <a:r>
              <a:rPr lang="en" sz="900" b="1">
                <a:solidFill>
                  <a:srgbClr val="000000"/>
                </a:solidFill>
                <a:latin typeface="Arial"/>
                <a:ea typeface="Arial"/>
                <a:cs typeface="Arial"/>
                <a:sym typeface="Arial"/>
              </a:rPr>
              <a:t>Tom schedules a consultation with an expert, but due to technical difficulties, the consultation is rescheduled for a later time.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2</a:t>
            </a:r>
            <a:r>
              <a:rPr lang="en" sz="1000" b="1">
                <a:solidFill>
                  <a:srgbClr val="333333"/>
                </a:solidFill>
                <a:latin typeface="Times New Roman"/>
                <a:ea typeface="Times New Roman"/>
                <a:cs typeface="Times New Roman"/>
                <a:sym typeface="Times New Roman"/>
              </a:rPr>
              <a:t> - </a:t>
            </a:r>
            <a:r>
              <a:rPr lang="en" sz="900" b="1">
                <a:solidFill>
                  <a:srgbClr val="000000"/>
                </a:solidFill>
                <a:latin typeface="Arial"/>
                <a:ea typeface="Arial"/>
                <a:cs typeface="Arial"/>
                <a:sym typeface="Arial"/>
              </a:rPr>
              <a:t>The expert Tom scheduled a consultation with is unavailable. Fixxer automatically suggests a list of alternate experts who can provide similar guidance.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Alternative Flow 3</a:t>
            </a:r>
            <a:r>
              <a:rPr lang="en" sz="1000" b="1">
                <a:solidFill>
                  <a:srgbClr val="333333"/>
                </a:solidFill>
                <a:latin typeface="Times New Roman"/>
                <a:ea typeface="Times New Roman"/>
                <a:cs typeface="Times New Roman"/>
                <a:sym typeface="Times New Roman"/>
              </a:rPr>
              <a:t> - </a:t>
            </a:r>
            <a:r>
              <a:rPr lang="en" sz="900" b="1">
                <a:solidFill>
                  <a:srgbClr val="000000"/>
                </a:solidFill>
                <a:latin typeface="Arial"/>
                <a:ea typeface="Arial"/>
                <a:cs typeface="Arial"/>
                <a:sym typeface="Arial"/>
              </a:rPr>
              <a:t>Tom receives conflicting advice from different experts. Fixxer allows him to leave feedback on the quality of the advice he received, which helps the platform to recommend better experts in the future.</a:t>
            </a:r>
            <a:endParaRPr sz="9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4"/>
          <p:cNvSpPr txBox="1">
            <a:spLocks noGrp="1"/>
          </p:cNvSpPr>
          <p:nvPr>
            <p:ph type="body" idx="4294967295"/>
          </p:nvPr>
        </p:nvSpPr>
        <p:spPr>
          <a:xfrm>
            <a:off x="571575" y="600225"/>
            <a:ext cx="7704000" cy="3947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50" b="1">
                <a:highlight>
                  <a:srgbClr val="212121"/>
                </a:highlight>
                <a:latin typeface="Montserrat"/>
                <a:ea typeface="Montserrat"/>
                <a:cs typeface="Montserrat"/>
                <a:sym typeface="Montserrat"/>
              </a:rPr>
              <a:t>Heavy weight Use cases</a:t>
            </a: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r>
              <a:rPr lang="en" sz="1500" b="1">
                <a:solidFill>
                  <a:srgbClr val="FF0000"/>
                </a:solidFill>
                <a:latin typeface="Times New Roman"/>
                <a:ea typeface="Times New Roman"/>
                <a:cs typeface="Times New Roman"/>
                <a:sym typeface="Times New Roman"/>
              </a:rPr>
              <a:t>Use Case 1 - </a:t>
            </a:r>
            <a:r>
              <a:rPr lang="en" sz="1000" b="1">
                <a:solidFill>
                  <a:srgbClr val="000000"/>
                </a:solidFill>
                <a:latin typeface="Arial"/>
                <a:ea typeface="Arial"/>
                <a:cs typeface="Arial"/>
                <a:sym typeface="Arial"/>
              </a:rPr>
              <a:t>Career Transition</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000000"/>
                </a:solidFill>
                <a:latin typeface="Times New Roman"/>
                <a:ea typeface="Times New Roman"/>
                <a:cs typeface="Times New Roman"/>
                <a:sym typeface="Times New Roman"/>
              </a:rPr>
              <a:t>Actor -</a:t>
            </a:r>
            <a:r>
              <a:rPr lang="en" sz="1000" b="1">
                <a:solidFill>
                  <a:srgbClr val="000000"/>
                </a:solidFill>
                <a:latin typeface="Times New Roman"/>
                <a:ea typeface="Times New Roman"/>
                <a:cs typeface="Times New Roman"/>
                <a:sym typeface="Times New Roman"/>
              </a:rPr>
              <a:t> </a:t>
            </a:r>
            <a:r>
              <a:rPr lang="en" sz="1000" b="1">
                <a:solidFill>
                  <a:srgbClr val="000000"/>
                </a:solidFill>
                <a:latin typeface="Arial"/>
                <a:ea typeface="Arial"/>
                <a:cs typeface="Arial"/>
                <a:sym typeface="Arial"/>
              </a:rPr>
              <a:t>Working Professional</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Times New Roman"/>
                <a:ea typeface="Times New Roman"/>
                <a:cs typeface="Times New Roman"/>
                <a:sym typeface="Times New Roman"/>
              </a:rPr>
              <a:t>Use Case Overview</a:t>
            </a:r>
            <a:endParaRPr sz="1000" b="1" u="sng">
              <a:solidFill>
                <a:srgbClr val="333333"/>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r>
              <a:rPr lang="en" sz="1000" b="1">
                <a:solidFill>
                  <a:srgbClr val="000000"/>
                </a:solidFill>
                <a:latin typeface="Arial"/>
                <a:ea typeface="Arial"/>
                <a:cs typeface="Arial"/>
                <a:sym typeface="Arial"/>
              </a:rPr>
              <a:t>John is a marketing professional who wants to transition into the tech industry. He turns to Fixxer for guidance on how to make this transition successfully.</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Subject Area</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Career Mentorship Platform</a:t>
            </a:r>
            <a:endParaRPr sz="15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Trigger</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John requests a video consultation with a tech industry expert on Fixxer.</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Precondition 1 </a:t>
            </a:r>
            <a:r>
              <a:rPr lang="en" sz="1000" b="1">
                <a:solidFill>
                  <a:srgbClr val="333333"/>
                </a:solidFill>
                <a:latin typeface="Arial"/>
                <a:ea typeface="Arial"/>
                <a:cs typeface="Arial"/>
                <a:sym typeface="Arial"/>
              </a:rPr>
              <a:t>- </a:t>
            </a:r>
            <a:r>
              <a:rPr lang="en" sz="1000" b="1">
                <a:solidFill>
                  <a:srgbClr val="000000"/>
                </a:solidFill>
                <a:latin typeface="Arial"/>
                <a:ea typeface="Arial"/>
                <a:cs typeface="Arial"/>
                <a:sym typeface="Arial"/>
              </a:rPr>
              <a:t>John has already signed up for a Fixxer account and provided his background and career goals.</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5"/>
          <p:cNvSpPr txBox="1">
            <a:spLocks noGrp="1"/>
          </p:cNvSpPr>
          <p:nvPr>
            <p:ph type="body" idx="4294967295"/>
          </p:nvPr>
        </p:nvSpPr>
        <p:spPr>
          <a:xfrm>
            <a:off x="571575" y="600225"/>
            <a:ext cx="7704000" cy="44508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Precondition 2 -</a:t>
            </a:r>
            <a:r>
              <a:rPr lang="en" sz="1500" b="1">
                <a:solidFill>
                  <a:srgbClr val="000000"/>
                </a:solidFill>
                <a:latin typeface="Arial"/>
                <a:ea typeface="Arial"/>
                <a:cs typeface="Arial"/>
                <a:sym typeface="Arial"/>
              </a:rPr>
              <a:t> </a:t>
            </a:r>
            <a:r>
              <a:rPr lang="en" sz="1000" b="1">
                <a:solidFill>
                  <a:srgbClr val="000000"/>
                </a:solidFill>
                <a:latin typeface="Arial"/>
                <a:ea typeface="Arial"/>
                <a:cs typeface="Arial"/>
                <a:sym typeface="Arial"/>
              </a:rPr>
              <a:t>Fixxer has a pool of experienced mentors and experts in the tech industry.</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FF0000"/>
                </a:solidFill>
                <a:latin typeface="Arial"/>
                <a:ea typeface="Arial"/>
                <a:cs typeface="Arial"/>
                <a:sym typeface="Arial"/>
              </a:rPr>
              <a:t>Alternative Flow A: Landing on a desired job successfully</a:t>
            </a: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Description</a:t>
            </a:r>
            <a:endParaRPr sz="1000" b="1" u="sng">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000000"/>
                </a:solidFill>
                <a:latin typeface="Arial"/>
                <a:ea typeface="Arial"/>
                <a:cs typeface="Arial"/>
                <a:sym typeface="Arial"/>
              </a:rPr>
              <a:t>John has created a Fixxer account, he gets personalized suggestions regarding his carrier. John follows the advice and e up getting the desired job</a:t>
            </a:r>
            <a:endParaRPr sz="15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A1</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The expert reviews John's background and career goals.</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A2</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The expert provides John with a personalized career plan and recommends online courses and networking events to help him build the skills and connections he needs to succeed.</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A3</a:t>
            </a:r>
            <a:r>
              <a:rPr lang="en" sz="1000" b="1">
                <a:solidFill>
                  <a:srgbClr val="333333"/>
                </a:solidFill>
                <a:latin typeface="Arial"/>
                <a:ea typeface="Arial"/>
                <a:cs typeface="Arial"/>
                <a:sym typeface="Arial"/>
              </a:rPr>
              <a:t> - J</a:t>
            </a:r>
            <a:r>
              <a:rPr lang="en" sz="1000" b="1">
                <a:solidFill>
                  <a:srgbClr val="000000"/>
                </a:solidFill>
                <a:latin typeface="Arial"/>
                <a:ea typeface="Arial"/>
                <a:cs typeface="Arial"/>
                <a:sym typeface="Arial"/>
              </a:rPr>
              <a:t>ohn follows the expert's recommendations and starts to build his network in the tech industry.</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Termination outcome</a:t>
            </a:r>
            <a:endParaRPr sz="1000" b="1" u="sng">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000000"/>
                </a:solidFill>
                <a:latin typeface="Arial"/>
                <a:ea typeface="Arial"/>
                <a:cs typeface="Arial"/>
                <a:sym typeface="Arial"/>
              </a:rPr>
              <a:t>John transitions successfully into a job in the tech industry.</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u="sng">
              <a:solidFill>
                <a:srgbClr val="000000"/>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56"/>
          <p:cNvSpPr txBox="1">
            <a:spLocks noGrp="1"/>
          </p:cNvSpPr>
          <p:nvPr>
            <p:ph type="body" idx="4294967295"/>
          </p:nvPr>
        </p:nvSpPr>
        <p:spPr>
          <a:xfrm>
            <a:off x="571575" y="600225"/>
            <a:ext cx="7704000" cy="38958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1200"/>
              </a:spcBef>
              <a:spcAft>
                <a:spcPts val="0"/>
              </a:spcAft>
              <a:buNone/>
            </a:pPr>
            <a:r>
              <a:rPr lang="en" sz="1000" b="1">
                <a:solidFill>
                  <a:srgbClr val="FF0000"/>
                </a:solidFill>
                <a:latin typeface="Arial"/>
                <a:ea typeface="Arial"/>
                <a:cs typeface="Arial"/>
                <a:sym typeface="Arial"/>
              </a:rPr>
              <a:t>Alternative flow B: The expert recommends joining the internship</a:t>
            </a: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Description</a:t>
            </a:r>
            <a:endParaRPr sz="1000" b="1" u="sng">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000000"/>
                </a:solidFill>
                <a:latin typeface="Arial"/>
                <a:ea typeface="Arial"/>
                <a:cs typeface="Arial"/>
                <a:sym typeface="Arial"/>
              </a:rPr>
              <a:t>John books an appointment with an advisor. The advisor analyses John’s background and suggest to join the internship.</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B1</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The expert reviews John's background and career goals.</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B2</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The expert advises John that he needs to gain more experience in the tech industry before transitioning into a new job.</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B</a:t>
            </a:r>
            <a:r>
              <a:rPr lang="en" sz="1000" b="1" u="sng">
                <a:solidFill>
                  <a:srgbClr val="000000"/>
                </a:solidFill>
                <a:latin typeface="Arial"/>
                <a:ea typeface="Arial"/>
                <a:cs typeface="Arial"/>
                <a:sym typeface="Arial"/>
              </a:rPr>
              <a:t>3</a:t>
            </a:r>
            <a:r>
              <a:rPr lang="en" sz="1000" b="1">
                <a:solidFill>
                  <a:srgbClr val="000000"/>
                </a:solidFill>
                <a:latin typeface="Arial"/>
                <a:ea typeface="Arial"/>
                <a:cs typeface="Arial"/>
                <a:sym typeface="Arial"/>
              </a:rPr>
              <a:t> - The expert recommends that John look for an internship or part-time job in the tech industry and continue building his skills and network.</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Termination outcome</a:t>
            </a:r>
            <a:endParaRPr sz="1000" b="1" u="sng">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000000"/>
                </a:solidFill>
                <a:latin typeface="Arial"/>
                <a:ea typeface="Arial"/>
                <a:cs typeface="Arial"/>
                <a:sym typeface="Arial"/>
              </a:rPr>
              <a:t>John follows the expert's advice and gains valuable experience in the tech industry.</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u="sng">
              <a:solidFill>
                <a:srgbClr val="000000"/>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57"/>
          <p:cNvSpPr txBox="1">
            <a:spLocks noGrp="1"/>
          </p:cNvSpPr>
          <p:nvPr>
            <p:ph type="body" idx="4294967295"/>
          </p:nvPr>
        </p:nvSpPr>
        <p:spPr>
          <a:xfrm>
            <a:off x="571575" y="600225"/>
            <a:ext cx="7704000" cy="38958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1200"/>
              </a:spcBef>
              <a:spcAft>
                <a:spcPts val="0"/>
              </a:spcAft>
              <a:buNone/>
            </a:pPr>
            <a:r>
              <a:rPr lang="en" sz="1000" b="1">
                <a:solidFill>
                  <a:srgbClr val="FF0000"/>
                </a:solidFill>
                <a:latin typeface="Arial"/>
                <a:ea typeface="Arial"/>
                <a:cs typeface="Arial"/>
                <a:sym typeface="Arial"/>
              </a:rPr>
              <a:t>Alternative flow C: The expert suggests taking courses to gain the necessary skills</a:t>
            </a: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Description</a:t>
            </a:r>
            <a:endParaRPr sz="1000" b="1" u="sng">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000000"/>
                </a:solidFill>
                <a:latin typeface="Arial"/>
                <a:ea typeface="Arial"/>
                <a:cs typeface="Arial"/>
                <a:sym typeface="Arial"/>
              </a:rPr>
              <a:t>The expert suggests John that he needs to improve the skills required to work in a tech industry.</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C1</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The expert advises John that his current skills are not a good match for the tech industry.</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C2</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The expert recommends that John consider taking courses to gain the necessary skills and experience.</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C3</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John follows the expert's advice and takes courses to build his skills.</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Termination outcome</a:t>
            </a:r>
            <a:endParaRPr sz="1000" b="1" u="sng">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000000"/>
                </a:solidFill>
                <a:latin typeface="Arial"/>
                <a:ea typeface="Arial"/>
                <a:cs typeface="Arial"/>
                <a:sym typeface="Arial"/>
              </a:rPr>
              <a:t>John successfully transitions into a job in the tech industry</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333333"/>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u="sng">
              <a:solidFill>
                <a:srgbClr val="000000"/>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58"/>
          <p:cNvSpPr txBox="1">
            <a:spLocks noGrp="1"/>
          </p:cNvSpPr>
          <p:nvPr>
            <p:ph type="body" idx="4294967295"/>
          </p:nvPr>
        </p:nvSpPr>
        <p:spPr>
          <a:xfrm>
            <a:off x="571575" y="600225"/>
            <a:ext cx="7704000" cy="3947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50" b="1">
                <a:highlight>
                  <a:srgbClr val="212121"/>
                </a:highlight>
                <a:latin typeface="Montserrat"/>
                <a:ea typeface="Montserrat"/>
                <a:cs typeface="Montserrat"/>
                <a:sym typeface="Montserrat"/>
              </a:rPr>
              <a:t>Heavy weight Use cases</a:t>
            </a: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r>
              <a:rPr lang="en" sz="1500" b="1">
                <a:solidFill>
                  <a:srgbClr val="FF0000"/>
                </a:solidFill>
                <a:latin typeface="Times New Roman"/>
                <a:ea typeface="Times New Roman"/>
                <a:cs typeface="Times New Roman"/>
                <a:sym typeface="Times New Roman"/>
              </a:rPr>
              <a:t>Use Case 2 - </a:t>
            </a:r>
            <a:r>
              <a:rPr lang="en" sz="1000" b="1">
                <a:solidFill>
                  <a:srgbClr val="000000"/>
                </a:solidFill>
                <a:latin typeface="Arial"/>
                <a:ea typeface="Arial"/>
                <a:cs typeface="Arial"/>
                <a:sym typeface="Arial"/>
              </a:rPr>
              <a:t>Sarah's Job Search</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000000"/>
                </a:solidFill>
                <a:latin typeface="Times New Roman"/>
                <a:ea typeface="Times New Roman"/>
                <a:cs typeface="Times New Roman"/>
                <a:sym typeface="Times New Roman"/>
              </a:rPr>
              <a:t>Actor</a:t>
            </a:r>
            <a:r>
              <a:rPr lang="en" sz="1000" b="1">
                <a:solidFill>
                  <a:srgbClr val="000000"/>
                </a:solidFill>
                <a:latin typeface="Times New Roman"/>
                <a:ea typeface="Times New Roman"/>
                <a:cs typeface="Times New Roman"/>
                <a:sym typeface="Times New Roman"/>
              </a:rPr>
              <a:t> -  </a:t>
            </a:r>
            <a:r>
              <a:rPr lang="en" sz="1000" b="1">
                <a:solidFill>
                  <a:srgbClr val="000000"/>
                </a:solidFill>
                <a:latin typeface="Arial"/>
                <a:ea typeface="Arial"/>
                <a:cs typeface="Arial"/>
                <a:sym typeface="Arial"/>
              </a:rPr>
              <a:t>College Graduate</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Use Case Overview</a:t>
            </a:r>
            <a:endParaRPr sz="1000" u="sng">
              <a:solidFill>
                <a:srgbClr val="333333"/>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r>
              <a:rPr lang="en" sz="1000" b="1">
                <a:solidFill>
                  <a:srgbClr val="000000"/>
                </a:solidFill>
                <a:latin typeface="Arial"/>
                <a:ea typeface="Arial"/>
                <a:cs typeface="Arial"/>
                <a:sym typeface="Arial"/>
              </a:rPr>
              <a:t>Sarah is a recent college graduate who is looking for her first job. She turns to Fixxer for guidance on how to find the right job for her.</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Subject Area</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Career Mentorship Platform</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Trigger</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Sarah requests a video consultation with a job search expert on Fixxer.</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Precondition 1</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Sarah has already signed up for a Fixxer account and provided her background and career goals.</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u="sng">
              <a:solidFill>
                <a:srgbClr val="000000"/>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9"/>
          <p:cNvSpPr/>
          <p:nvPr/>
        </p:nvSpPr>
        <p:spPr>
          <a:xfrm>
            <a:off x="900907" y="818025"/>
            <a:ext cx="1127400" cy="11274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9"/>
          <p:cNvSpPr txBox="1">
            <a:spLocks noGrp="1"/>
          </p:cNvSpPr>
          <p:nvPr>
            <p:ph type="title"/>
          </p:nvPr>
        </p:nvSpPr>
        <p:spPr>
          <a:xfrm>
            <a:off x="2331325" y="818025"/>
            <a:ext cx="6006300" cy="14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Personalized Guidance And </a:t>
            </a:r>
            <a:r>
              <a:rPr lang="en" sz="3200" dirty="0">
                <a:solidFill>
                  <a:schemeClr val="dk1"/>
                </a:solidFill>
                <a:highlight>
                  <a:srgbClr val="FFD966"/>
                </a:highlight>
                <a:latin typeface="Adobe Devanagari" panose="02040503050201020203" pitchFamily="18" charset="0"/>
                <a:cs typeface="Adobe Devanagari" panose="02040503050201020203" pitchFamily="18" charset="0"/>
              </a:rPr>
              <a:t>Mentorship</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sp>
        <p:nvSpPr>
          <p:cNvPr id="299" name="Google Shape;299;p39"/>
          <p:cNvSpPr txBox="1">
            <a:spLocks noGrp="1"/>
          </p:cNvSpPr>
          <p:nvPr>
            <p:ph type="subTitle" idx="1"/>
          </p:nvPr>
        </p:nvSpPr>
        <p:spPr>
          <a:xfrm>
            <a:off x="3174560" y="2472650"/>
            <a:ext cx="4074600" cy="1291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Many individuals may feel lost or unsure about their career path, and may need guidance that is tailored to their specific needs and goals.</a:t>
            </a:r>
            <a:endParaRPr/>
          </a:p>
        </p:txBody>
      </p:sp>
      <p:pic>
        <p:nvPicPr>
          <p:cNvPr id="300" name="Google Shape;300;p39"/>
          <p:cNvPicPr preferRelativeResize="0"/>
          <p:nvPr/>
        </p:nvPicPr>
        <p:blipFill>
          <a:blip r:embed="rId3">
            <a:alphaModFix/>
          </a:blip>
          <a:stretch>
            <a:fillRect/>
          </a:stretch>
        </p:blipFill>
        <p:spPr>
          <a:xfrm>
            <a:off x="900900" y="818025"/>
            <a:ext cx="1127400" cy="112740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59"/>
          <p:cNvSpPr txBox="1">
            <a:spLocks noGrp="1"/>
          </p:cNvSpPr>
          <p:nvPr>
            <p:ph type="body" idx="4294967295"/>
          </p:nvPr>
        </p:nvSpPr>
        <p:spPr>
          <a:xfrm>
            <a:off x="571575" y="600225"/>
            <a:ext cx="7704000" cy="3947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63636"/>
              </a:lnSpc>
              <a:spcBef>
                <a:spcPts val="1200"/>
              </a:spcBef>
              <a:spcAft>
                <a:spcPts val="0"/>
              </a:spcAft>
              <a:buNone/>
            </a:pPr>
            <a:r>
              <a:rPr lang="en" sz="1000" b="1" u="sng">
                <a:solidFill>
                  <a:srgbClr val="000000"/>
                </a:solidFill>
                <a:latin typeface="Arial"/>
                <a:ea typeface="Arial"/>
                <a:cs typeface="Arial"/>
                <a:sym typeface="Arial"/>
              </a:rPr>
              <a:t>Precondition 2 </a:t>
            </a:r>
            <a:r>
              <a:rPr lang="en" sz="1000" b="1">
                <a:solidFill>
                  <a:srgbClr val="000000"/>
                </a:solidFill>
                <a:latin typeface="Arial"/>
                <a:ea typeface="Arial"/>
                <a:cs typeface="Arial"/>
                <a:sym typeface="Arial"/>
              </a:rPr>
              <a:t>- Fixxer has a pool of experienced career coaches and job search experts.</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FF0000"/>
                </a:solidFill>
                <a:latin typeface="Arial"/>
                <a:ea typeface="Arial"/>
                <a:cs typeface="Arial"/>
                <a:sym typeface="Arial"/>
              </a:rPr>
              <a:t>Alternative Flow A: The expert suggests Sarah with job search strategies</a:t>
            </a: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333333"/>
                </a:solidFill>
                <a:latin typeface="Arial"/>
                <a:ea typeface="Arial"/>
                <a:cs typeface="Arial"/>
                <a:sym typeface="Arial"/>
              </a:rPr>
              <a:t>Description</a:t>
            </a:r>
            <a:endParaRPr sz="1000" b="1">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000000"/>
                </a:solidFill>
                <a:latin typeface="Arial"/>
                <a:ea typeface="Arial"/>
                <a:cs typeface="Arial"/>
                <a:sym typeface="Arial"/>
              </a:rPr>
              <a:t>The expert provides Sarah with the required job search strategies as well as websites that are important to look for a job</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A1</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The expert reviews Sarah's background and career goals.</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A2</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The expert helps Sarah create a strong resume and cover letter.</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A3</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The expert provides Sarah with job search strategies and recommends job search websites and networking events.</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Termination outcome</a:t>
            </a:r>
            <a:endParaRPr sz="1000" b="1" u="sng">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000000"/>
                </a:solidFill>
                <a:latin typeface="Arial"/>
                <a:ea typeface="Arial"/>
                <a:cs typeface="Arial"/>
                <a:sym typeface="Arial"/>
              </a:rPr>
              <a:t>Sarah follows the expert's recommendations and lands a job that is a good match for her skills and career goals.</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20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20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200"/>
              </a:spcBef>
              <a:spcAft>
                <a:spcPts val="0"/>
              </a:spcAft>
              <a:buNone/>
            </a:pPr>
            <a:endParaRPr sz="1000" b="1" u="sng">
              <a:solidFill>
                <a:srgbClr val="000000"/>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60"/>
          <p:cNvSpPr txBox="1">
            <a:spLocks noGrp="1"/>
          </p:cNvSpPr>
          <p:nvPr>
            <p:ph type="body" idx="4294967295"/>
          </p:nvPr>
        </p:nvSpPr>
        <p:spPr>
          <a:xfrm>
            <a:off x="571575" y="600225"/>
            <a:ext cx="7704000" cy="35151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1200"/>
              </a:spcBef>
              <a:spcAft>
                <a:spcPts val="0"/>
              </a:spcAft>
              <a:buNone/>
            </a:pPr>
            <a:r>
              <a:rPr lang="en" sz="1000" b="1">
                <a:solidFill>
                  <a:srgbClr val="FF0000"/>
                </a:solidFill>
                <a:latin typeface="Arial"/>
                <a:ea typeface="Arial"/>
                <a:cs typeface="Arial"/>
                <a:sym typeface="Arial"/>
              </a:rPr>
              <a:t>Alternative flow B: The expert advised to continue further education</a:t>
            </a: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Description</a:t>
            </a:r>
            <a:endParaRPr sz="1000" b="1" u="sng">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333333"/>
                </a:solidFill>
                <a:latin typeface="Arial"/>
                <a:ea typeface="Arial"/>
                <a:cs typeface="Arial"/>
                <a:sym typeface="Arial"/>
              </a:rPr>
              <a:t>The advisor suggest Sarah to either continue with the higher studies to gain more knowledge or gain more experience.</a:t>
            </a:r>
            <a:endParaRPr sz="1000" b="1">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B1</a:t>
            </a:r>
            <a:r>
              <a:rPr lang="en" sz="1000" b="1">
                <a:solidFill>
                  <a:srgbClr val="333333"/>
                </a:solidFill>
                <a:latin typeface="Arial"/>
                <a:ea typeface="Arial"/>
                <a:cs typeface="Arial"/>
                <a:sym typeface="Arial"/>
              </a:rPr>
              <a:t> - Sarah finds an expert who offers a free 10-minute consultation.</a:t>
            </a:r>
            <a:endParaRPr sz="1000" b="1">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B2</a:t>
            </a:r>
            <a:r>
              <a:rPr lang="en" sz="1000" b="1">
                <a:solidFill>
                  <a:srgbClr val="333333"/>
                </a:solidFill>
                <a:latin typeface="Arial"/>
                <a:ea typeface="Arial"/>
                <a:cs typeface="Arial"/>
                <a:sym typeface="Arial"/>
              </a:rPr>
              <a:t> - During the consultation, the expert advises Sarah to gain more work experience or further education in order to increase her chances of finding a job that is a good fit for her.</a:t>
            </a:r>
            <a:endParaRPr sz="1000" b="1">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Termination outcome</a:t>
            </a:r>
            <a:endParaRPr sz="1000" b="1" u="sng">
              <a:solidFill>
                <a:srgbClr val="333333"/>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333333"/>
                </a:solidFill>
                <a:latin typeface="Arial"/>
                <a:ea typeface="Arial"/>
                <a:cs typeface="Arial"/>
                <a:sym typeface="Arial"/>
              </a:rPr>
              <a:t>Sarah decides to follow the expert's advice and gain more work experience or further education.</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u="sng">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20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20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200"/>
              </a:spcBef>
              <a:spcAft>
                <a:spcPts val="0"/>
              </a:spcAft>
              <a:buNone/>
            </a:pPr>
            <a:endParaRPr sz="1000" b="1" u="sng">
              <a:solidFill>
                <a:srgbClr val="000000"/>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61"/>
          <p:cNvSpPr txBox="1">
            <a:spLocks noGrp="1"/>
          </p:cNvSpPr>
          <p:nvPr>
            <p:ph type="body" idx="4294967295"/>
          </p:nvPr>
        </p:nvSpPr>
        <p:spPr>
          <a:xfrm>
            <a:off x="571575" y="600225"/>
            <a:ext cx="7704000" cy="42249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1200"/>
              </a:spcBef>
              <a:spcAft>
                <a:spcPts val="0"/>
              </a:spcAft>
              <a:buNone/>
            </a:pPr>
            <a:r>
              <a:rPr lang="en" sz="1000" b="1">
                <a:solidFill>
                  <a:srgbClr val="FF0000"/>
                </a:solidFill>
                <a:latin typeface="Arial"/>
                <a:ea typeface="Arial"/>
                <a:cs typeface="Arial"/>
                <a:sym typeface="Arial"/>
              </a:rPr>
              <a:t>Alternative flow C: Sarah is not able to find the advisor</a:t>
            </a: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000000"/>
                </a:solidFill>
                <a:latin typeface="Arial"/>
                <a:ea typeface="Arial"/>
                <a:cs typeface="Arial"/>
                <a:sym typeface="Arial"/>
              </a:rPr>
              <a:t>Description</a:t>
            </a:r>
            <a:endParaRPr sz="1000" b="1" u="sng">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a:solidFill>
                  <a:srgbClr val="000000"/>
                </a:solidFill>
                <a:latin typeface="Arial"/>
                <a:ea typeface="Arial"/>
                <a:cs typeface="Arial"/>
                <a:sym typeface="Arial"/>
              </a:rPr>
              <a:t>Sarah tries to schedule a meeting with their advisor but unfortunately, she is not able to book an appointment.</a:t>
            </a:r>
            <a:endParaRPr sz="15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C1</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Sarah is unable to find an expert who can provide her with the guidance she needs.</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000000"/>
                </a:solidFill>
                <a:latin typeface="Arial"/>
                <a:ea typeface="Arial"/>
                <a:cs typeface="Arial"/>
                <a:sym typeface="Arial"/>
              </a:rPr>
              <a:t>C2</a:t>
            </a:r>
            <a:r>
              <a:rPr lang="en" sz="1000" b="1">
                <a:solidFill>
                  <a:srgbClr val="000000"/>
                </a:solidFill>
                <a:latin typeface="Arial"/>
                <a:ea typeface="Arial"/>
                <a:cs typeface="Arial"/>
                <a:sym typeface="Arial"/>
              </a:rPr>
              <a:t> - Sarah contacts Fixxer's customer support, who offer to connect her with an expert who can provide her with the necessary guidance and support.</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C3</a:t>
            </a:r>
            <a:r>
              <a:rPr lang="en" sz="1000" b="1">
                <a:solidFill>
                  <a:srgbClr val="333333"/>
                </a:solidFill>
                <a:latin typeface="Arial"/>
                <a:ea typeface="Arial"/>
                <a:cs typeface="Arial"/>
                <a:sym typeface="Arial"/>
              </a:rPr>
              <a:t> - </a:t>
            </a:r>
            <a:r>
              <a:rPr lang="en" sz="1000" b="1">
                <a:solidFill>
                  <a:srgbClr val="000000"/>
                </a:solidFill>
                <a:latin typeface="Arial"/>
                <a:ea typeface="Arial"/>
                <a:cs typeface="Arial"/>
                <a:sym typeface="Arial"/>
              </a:rPr>
              <a:t>Sarah is connected with an expert who provides her with personalized guidance and support to find a job that is a good fit for he</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r>
              <a:rPr lang="en" sz="1000" b="1" u="sng">
                <a:solidFill>
                  <a:srgbClr val="333333"/>
                </a:solidFill>
                <a:latin typeface="Arial"/>
                <a:ea typeface="Arial"/>
                <a:cs typeface="Arial"/>
                <a:sym typeface="Arial"/>
              </a:rPr>
              <a:t>Termination outcome </a:t>
            </a:r>
            <a:r>
              <a:rPr lang="en" sz="1000" b="1">
                <a:solidFill>
                  <a:srgbClr val="333333"/>
                </a:solidFill>
                <a:latin typeface="Arial"/>
                <a:ea typeface="Arial"/>
                <a:cs typeface="Arial"/>
                <a:sym typeface="Arial"/>
              </a:rPr>
              <a:t>- </a:t>
            </a:r>
            <a:r>
              <a:rPr lang="en" sz="1000" b="1">
                <a:solidFill>
                  <a:srgbClr val="000000"/>
                </a:solidFill>
                <a:latin typeface="Arial"/>
                <a:ea typeface="Arial"/>
                <a:cs typeface="Arial"/>
                <a:sym typeface="Arial"/>
              </a:rPr>
              <a:t>Sarah finds a job that is a good fit for her with the guidance and support of an expert from Fixxer.</a:t>
            </a:r>
            <a:endParaRPr sz="1000" b="1">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333333"/>
              </a:solidFill>
              <a:latin typeface="Arial"/>
              <a:ea typeface="Arial"/>
              <a:cs typeface="Arial"/>
              <a:sym typeface="Arial"/>
            </a:endParaRPr>
          </a:p>
          <a:p>
            <a:pPr marL="0" lvl="0" indent="0" algn="l" rtl="0">
              <a:lnSpc>
                <a:spcPct val="163636"/>
              </a:lnSpc>
              <a:spcBef>
                <a:spcPts val="1200"/>
              </a:spcBef>
              <a:spcAft>
                <a:spcPts val="0"/>
              </a:spcAft>
              <a:buNone/>
            </a:pPr>
            <a:endParaRPr sz="1000" b="1" u="sng">
              <a:solidFill>
                <a:srgbClr val="333333"/>
              </a:solidFill>
              <a:latin typeface="Arial"/>
              <a:ea typeface="Arial"/>
              <a:cs typeface="Arial"/>
              <a:sym typeface="Arial"/>
            </a:endParaRPr>
          </a:p>
          <a:p>
            <a:pPr marL="0" lvl="0" indent="0" algn="l" rtl="0">
              <a:lnSpc>
                <a:spcPct val="163636"/>
              </a:lnSpc>
              <a:spcBef>
                <a:spcPts val="1200"/>
              </a:spcBef>
              <a:spcAft>
                <a:spcPts val="0"/>
              </a:spcAft>
              <a:buNone/>
            </a:pPr>
            <a:endParaRPr sz="1000" b="1" u="sng">
              <a:solidFill>
                <a:srgbClr val="00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20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20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200"/>
              </a:spcBef>
              <a:spcAft>
                <a:spcPts val="0"/>
              </a:spcAft>
              <a:buNone/>
            </a:pPr>
            <a:endParaRPr sz="1000" b="1" u="sng">
              <a:solidFill>
                <a:srgbClr val="000000"/>
              </a:solidFill>
              <a:latin typeface="Times New Roman"/>
              <a:ea typeface="Times New Roman"/>
              <a:cs typeface="Times New Roman"/>
              <a:sym typeface="Times New Roman"/>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lnSpc>
                <a:spcPct val="163636"/>
              </a:lnSpc>
              <a:spcBef>
                <a:spcPts val="1200"/>
              </a:spcBef>
              <a:spcAft>
                <a:spcPts val="0"/>
              </a:spcAft>
              <a:buNone/>
            </a:pPr>
            <a:endParaRPr sz="1000" b="1">
              <a:solidFill>
                <a:srgbClr val="FF0000"/>
              </a:solidFill>
              <a:latin typeface="Arial"/>
              <a:ea typeface="Arial"/>
              <a:cs typeface="Arial"/>
              <a:sym typeface="Arial"/>
            </a:endParaRPr>
          </a:p>
          <a:p>
            <a:pPr marL="0" lvl="0" indent="0" algn="l" rtl="0">
              <a:spcBef>
                <a:spcPts val="0"/>
              </a:spcBef>
              <a:spcAft>
                <a:spcPts val="0"/>
              </a:spcAft>
              <a:buNone/>
            </a:pPr>
            <a:endParaRPr sz="1250" b="1">
              <a:highlight>
                <a:srgbClr val="212121"/>
              </a:highlight>
              <a:latin typeface="Montserrat"/>
              <a:ea typeface="Montserrat"/>
              <a:cs typeface="Montserrat"/>
              <a:sym typeface="Montserrat"/>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lnSpc>
                <a:spcPct val="163636"/>
              </a:lnSpc>
              <a:spcBef>
                <a:spcPts val="1600"/>
              </a:spcBef>
              <a:spcAft>
                <a:spcPts val="0"/>
              </a:spcAft>
              <a:buNone/>
            </a:pPr>
            <a:endParaRPr sz="900" b="1">
              <a:latin typeface="Arial"/>
              <a:ea typeface="Arial"/>
              <a:cs typeface="Arial"/>
              <a:sym typeface="Arial"/>
            </a:endParaRPr>
          </a:p>
          <a:p>
            <a:pPr marL="0" lvl="0" indent="0" algn="l" rtl="0">
              <a:spcBef>
                <a:spcPts val="1600"/>
              </a:spcBef>
              <a:spcAft>
                <a:spcPts val="1600"/>
              </a:spcAft>
              <a:buNone/>
            </a:pPr>
            <a:endParaRPr sz="1250" b="1">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0"/>
          <p:cNvSpPr/>
          <p:nvPr/>
        </p:nvSpPr>
        <p:spPr>
          <a:xfrm>
            <a:off x="900907" y="818025"/>
            <a:ext cx="1127400" cy="11274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0"/>
          <p:cNvSpPr txBox="1">
            <a:spLocks noGrp="1"/>
          </p:cNvSpPr>
          <p:nvPr>
            <p:ph type="title"/>
          </p:nvPr>
        </p:nvSpPr>
        <p:spPr>
          <a:xfrm>
            <a:off x="2331325" y="818025"/>
            <a:ext cx="6006300" cy="14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Access to expertise And</a:t>
            </a:r>
            <a:br>
              <a:rPr lang="en" sz="3200" dirty="0">
                <a:latin typeface="Adobe Devanagari" panose="02040503050201020203" pitchFamily="18" charset="0"/>
                <a:cs typeface="Adobe Devanagari" panose="02040503050201020203" pitchFamily="18" charset="0"/>
              </a:rPr>
            </a:br>
            <a:r>
              <a:rPr lang="en" sz="3200" dirty="0">
                <a:latin typeface="Adobe Devanagari" panose="02040503050201020203" pitchFamily="18" charset="0"/>
                <a:cs typeface="Adobe Devanagari" panose="02040503050201020203" pitchFamily="18" charset="0"/>
              </a:rPr>
              <a:t> </a:t>
            </a:r>
            <a:r>
              <a:rPr lang="en" sz="3200" dirty="0">
                <a:solidFill>
                  <a:schemeClr val="dk1"/>
                </a:solidFill>
                <a:highlight>
                  <a:srgbClr val="FFD966"/>
                </a:highlight>
                <a:latin typeface="Adobe Devanagari" panose="02040503050201020203" pitchFamily="18" charset="0"/>
                <a:cs typeface="Adobe Devanagari" panose="02040503050201020203" pitchFamily="18" charset="0"/>
              </a:rPr>
              <a:t>Experience</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sp>
        <p:nvSpPr>
          <p:cNvPr id="307" name="Google Shape;307;p40"/>
          <p:cNvSpPr txBox="1">
            <a:spLocks noGrp="1"/>
          </p:cNvSpPr>
          <p:nvPr>
            <p:ph type="subTitle" idx="1"/>
          </p:nvPr>
        </p:nvSpPr>
        <p:spPr>
          <a:xfrm>
            <a:off x="3174560" y="2472650"/>
            <a:ext cx="4074600" cy="1291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Users may be seeking advice from individuals who have extensive experience and expertise in their chosen field.</a:t>
            </a:r>
            <a:endParaRPr/>
          </a:p>
        </p:txBody>
      </p:sp>
      <p:pic>
        <p:nvPicPr>
          <p:cNvPr id="308" name="Google Shape;308;p40"/>
          <p:cNvPicPr preferRelativeResize="0"/>
          <p:nvPr/>
        </p:nvPicPr>
        <p:blipFill>
          <a:blip r:embed="rId3">
            <a:alphaModFix/>
          </a:blip>
          <a:stretch>
            <a:fillRect/>
          </a:stretch>
        </p:blipFill>
        <p:spPr>
          <a:xfrm>
            <a:off x="900900" y="818025"/>
            <a:ext cx="1127400" cy="1127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1"/>
          <p:cNvSpPr/>
          <p:nvPr/>
        </p:nvSpPr>
        <p:spPr>
          <a:xfrm>
            <a:off x="900907" y="818025"/>
            <a:ext cx="1127400" cy="11274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1"/>
          <p:cNvSpPr txBox="1">
            <a:spLocks noGrp="1"/>
          </p:cNvSpPr>
          <p:nvPr>
            <p:ph type="title"/>
          </p:nvPr>
        </p:nvSpPr>
        <p:spPr>
          <a:xfrm>
            <a:off x="2331325" y="818025"/>
            <a:ext cx="6006300" cy="14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Customized Mentor  </a:t>
            </a:r>
            <a:br>
              <a:rPr lang="en" sz="3200" dirty="0">
                <a:latin typeface="Adobe Devanagari" panose="02040503050201020203" pitchFamily="18" charset="0"/>
                <a:cs typeface="Adobe Devanagari" panose="02040503050201020203" pitchFamily="18" charset="0"/>
              </a:rPr>
            </a:br>
            <a:r>
              <a:rPr lang="en" sz="3200" dirty="0">
                <a:solidFill>
                  <a:schemeClr val="dk1"/>
                </a:solidFill>
                <a:highlight>
                  <a:srgbClr val="FFD966"/>
                </a:highlight>
                <a:latin typeface="Adobe Devanagari" panose="02040503050201020203" pitchFamily="18" charset="0"/>
                <a:cs typeface="Adobe Devanagari" panose="02040503050201020203" pitchFamily="18" charset="0"/>
              </a:rPr>
              <a:t>Matching</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sp>
        <p:nvSpPr>
          <p:cNvPr id="315" name="Google Shape;315;p41"/>
          <p:cNvSpPr txBox="1">
            <a:spLocks noGrp="1"/>
          </p:cNvSpPr>
          <p:nvPr>
            <p:ph type="subTitle" idx="1"/>
          </p:nvPr>
        </p:nvSpPr>
        <p:spPr>
          <a:xfrm>
            <a:off x="3413335" y="2466200"/>
            <a:ext cx="4074600" cy="1291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Users may also value the ability to connect with mentors who share their background and experience, as this can help build trust and facilitate more effective communication.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2"/>
          <p:cNvSpPr/>
          <p:nvPr/>
        </p:nvSpPr>
        <p:spPr>
          <a:xfrm>
            <a:off x="900907" y="818025"/>
            <a:ext cx="1127400" cy="11274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2"/>
          <p:cNvSpPr txBox="1">
            <a:spLocks noGrp="1"/>
          </p:cNvSpPr>
          <p:nvPr>
            <p:ph type="title"/>
          </p:nvPr>
        </p:nvSpPr>
        <p:spPr>
          <a:xfrm>
            <a:off x="2331325" y="818025"/>
            <a:ext cx="6006300" cy="14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Ongoing Feedback And </a:t>
            </a:r>
            <a:br>
              <a:rPr lang="en" sz="3200" dirty="0">
                <a:latin typeface="Adobe Devanagari" panose="02040503050201020203" pitchFamily="18" charset="0"/>
                <a:cs typeface="Adobe Devanagari" panose="02040503050201020203" pitchFamily="18" charset="0"/>
              </a:rPr>
            </a:br>
            <a:r>
              <a:rPr lang="en" sz="3200" dirty="0">
                <a:latin typeface="Adobe Devanagari" panose="02040503050201020203" pitchFamily="18" charset="0"/>
                <a:cs typeface="Adobe Devanagari" panose="02040503050201020203" pitchFamily="18" charset="0"/>
              </a:rPr>
              <a:t> </a:t>
            </a:r>
            <a:r>
              <a:rPr lang="en" sz="3200" dirty="0">
                <a:solidFill>
                  <a:schemeClr val="dk1"/>
                </a:solidFill>
                <a:highlight>
                  <a:srgbClr val="FFD966"/>
                </a:highlight>
                <a:latin typeface="Adobe Devanagari" panose="02040503050201020203" pitchFamily="18" charset="0"/>
                <a:cs typeface="Adobe Devanagari" panose="02040503050201020203" pitchFamily="18" charset="0"/>
              </a:rPr>
              <a:t>Support</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sp>
        <p:nvSpPr>
          <p:cNvPr id="322" name="Google Shape;322;p42"/>
          <p:cNvSpPr txBox="1">
            <a:spLocks noGrp="1"/>
          </p:cNvSpPr>
          <p:nvPr>
            <p:ph type="subTitle" idx="1"/>
          </p:nvPr>
        </p:nvSpPr>
        <p:spPr>
          <a:xfrm>
            <a:off x="3413335" y="2466200"/>
            <a:ext cx="4074600" cy="1291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Users may need ongoing feedback and support as they navigate their career path, helping them stay motivated and make progress towards their goals.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3"/>
          <p:cNvSpPr/>
          <p:nvPr/>
        </p:nvSpPr>
        <p:spPr>
          <a:xfrm>
            <a:off x="900907" y="818025"/>
            <a:ext cx="1127400" cy="11274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3"/>
          <p:cNvSpPr txBox="1">
            <a:spLocks noGrp="1"/>
          </p:cNvSpPr>
          <p:nvPr>
            <p:ph type="title"/>
          </p:nvPr>
        </p:nvSpPr>
        <p:spPr>
          <a:xfrm>
            <a:off x="2331325" y="818025"/>
            <a:ext cx="6006300" cy="14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Adobe Devanagari" panose="02040503050201020203" pitchFamily="18" charset="0"/>
                <a:cs typeface="Adobe Devanagari" panose="02040503050201020203" pitchFamily="18" charset="0"/>
              </a:rPr>
              <a:t>Community And  </a:t>
            </a:r>
            <a:endParaRPr sz="3200" dirty="0">
              <a:latin typeface="Adobe Devanagari" panose="02040503050201020203" pitchFamily="18" charset="0"/>
              <a:cs typeface="Adobe Devanagari" panose="02040503050201020203" pitchFamily="18" charset="0"/>
            </a:endParaRPr>
          </a:p>
          <a:p>
            <a:pPr marL="0" lvl="0" indent="0" algn="ctr" rtl="0">
              <a:spcBef>
                <a:spcPts val="0"/>
              </a:spcBef>
              <a:spcAft>
                <a:spcPts val="0"/>
              </a:spcAft>
              <a:buNone/>
            </a:pPr>
            <a:r>
              <a:rPr lang="en" sz="3200" dirty="0">
                <a:solidFill>
                  <a:schemeClr val="dk1"/>
                </a:solidFill>
                <a:highlight>
                  <a:srgbClr val="FFD966"/>
                </a:highlight>
                <a:latin typeface="Adobe Devanagari" panose="02040503050201020203" pitchFamily="18" charset="0"/>
                <a:cs typeface="Adobe Devanagari" panose="02040503050201020203" pitchFamily="18" charset="0"/>
              </a:rPr>
              <a:t>Networking</a:t>
            </a:r>
            <a:endParaRPr sz="3200" dirty="0">
              <a:solidFill>
                <a:schemeClr val="dk1"/>
              </a:solidFill>
              <a:highlight>
                <a:srgbClr val="FFD966"/>
              </a:highlight>
              <a:latin typeface="Adobe Devanagari" panose="02040503050201020203" pitchFamily="18" charset="0"/>
              <a:cs typeface="Adobe Devanagari" panose="02040503050201020203" pitchFamily="18" charset="0"/>
            </a:endParaRPr>
          </a:p>
        </p:txBody>
      </p:sp>
      <p:sp>
        <p:nvSpPr>
          <p:cNvPr id="329" name="Google Shape;329;p43"/>
          <p:cNvSpPr txBox="1">
            <a:spLocks noGrp="1"/>
          </p:cNvSpPr>
          <p:nvPr>
            <p:ph type="subTitle" idx="1"/>
          </p:nvPr>
        </p:nvSpPr>
        <p:spPr>
          <a:xfrm>
            <a:off x="3413335" y="2466200"/>
            <a:ext cx="4074600" cy="1291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Many users may value the opportunity to connect with a community of individuals who share similar interests and career goals.</a:t>
            </a:r>
            <a:endParaRPr/>
          </a:p>
        </p:txBody>
      </p:sp>
    </p:spTree>
  </p:cSld>
  <p:clrMapOvr>
    <a:masterClrMapping/>
  </p:clrMapOvr>
</p:sld>
</file>

<file path=ppt/theme/theme1.xml><?xml version="1.0" encoding="utf-8"?>
<a:theme xmlns:a="http://schemas.openxmlformats.org/drawingml/2006/main" name="Civil Engineering Business Plan by Slidesgo">
  <a:themeElements>
    <a:clrScheme name="Simple Light">
      <a:dk1>
        <a:srgbClr val="292828"/>
      </a:dk1>
      <a:lt1>
        <a:srgbClr val="FFFFFF"/>
      </a:lt1>
      <a:dk2>
        <a:srgbClr val="B7B7B7"/>
      </a:dk2>
      <a:lt2>
        <a:srgbClr val="BF9000"/>
      </a:lt2>
      <a:accent1>
        <a:srgbClr val="FFD966"/>
      </a:accent1>
      <a:accent2>
        <a:srgbClr val="FFE599"/>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1331</TotalTime>
  <Words>3483</Words>
  <Application>Microsoft Office PowerPoint</Application>
  <PresentationFormat>On-screen Show (16:9)</PresentationFormat>
  <Paragraphs>455</Paragraphs>
  <Slides>52</Slides>
  <Notes>51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52</vt:i4>
      </vt:variant>
    </vt:vector>
  </HeadingPairs>
  <TitlesOfParts>
    <vt:vector size="62" baseType="lpstr">
      <vt:lpstr>Josefin Sans</vt:lpstr>
      <vt:lpstr>Bebas Neue</vt:lpstr>
      <vt:lpstr>Arial</vt:lpstr>
      <vt:lpstr>Times New Roman</vt:lpstr>
      <vt:lpstr>Montserrat</vt:lpstr>
      <vt:lpstr>Montserrat Medium</vt:lpstr>
      <vt:lpstr>Josefin Sans Medium</vt:lpstr>
      <vt:lpstr>Adobe Devanagari</vt:lpstr>
      <vt:lpstr>Open Sans</vt:lpstr>
      <vt:lpstr>Civil Engineering Business Plan by Slidesgo</vt:lpstr>
      <vt:lpstr>Talent Fusion </vt:lpstr>
      <vt:lpstr>TABLE CONTENTS</vt:lpstr>
      <vt:lpstr>PowerPoint Presentation</vt:lpstr>
      <vt:lpstr>Regular Check-Ins PLAN</vt:lpstr>
      <vt:lpstr>Personalized Guidance And Mentorship</vt:lpstr>
      <vt:lpstr>Access to expertise And  Experience</vt:lpstr>
      <vt:lpstr>Customized Mentor   Matching</vt:lpstr>
      <vt:lpstr>Ongoing Feedback And   Support</vt:lpstr>
      <vt:lpstr>Community And   Networking</vt:lpstr>
      <vt:lpstr>Flexibility And   Convenience</vt:lpstr>
      <vt:lpstr>Flexibility And   Convenience</vt:lpstr>
      <vt:lpstr>Style Guide</vt:lpstr>
      <vt:lpstr>Style Guide</vt:lpstr>
      <vt:lpstr> AUDIENCE</vt:lpstr>
      <vt:lpstr>USER SEGMENTATION</vt:lpstr>
      <vt:lpstr>USER     NEEDS</vt:lpstr>
      <vt:lpstr>Personas</vt:lpstr>
      <vt:lpstr>Personas</vt:lpstr>
      <vt:lpstr>Personas</vt:lpstr>
      <vt:lpstr>Personas</vt:lpstr>
      <vt:lpstr>Personas</vt:lpstr>
      <vt:lpstr>Personas</vt:lpstr>
      <vt:lpstr>Research  Methods</vt:lpstr>
      <vt:lpstr>Research Method -   Concept  Testing</vt:lpstr>
      <vt:lpstr>Research Method -   User Interview</vt:lpstr>
      <vt:lpstr>Questions Asked in User Interview</vt:lpstr>
      <vt:lpstr>Important conclusions from Interview</vt:lpstr>
      <vt:lpstr>Information Architecture</vt:lpstr>
      <vt:lpstr>Error Handling</vt:lpstr>
      <vt:lpstr>Card Sorting</vt:lpstr>
      <vt:lpstr>Closed Card Sorting</vt:lpstr>
      <vt:lpstr>Open Card Sorting</vt:lpstr>
      <vt:lpstr>Planes</vt:lpstr>
      <vt:lpstr>Planes</vt:lpstr>
      <vt:lpstr>Usability Testing</vt:lpstr>
      <vt:lpstr>Usability Testing Objective</vt:lpstr>
      <vt:lpstr>Usability Testing Task</vt:lpstr>
      <vt:lpstr>Use Cases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Talent Fusion</dc:title>
  <dc:creator>KALYANI</dc:creator>
  <cp:lastModifiedBy>Asus</cp:lastModifiedBy>
  <cp:revision>86</cp:revision>
  <dcterms:modified xsi:type="dcterms:W3CDTF">2024-05-16T15:27:12Z</dcterms:modified>
</cp:coreProperties>
</file>